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333" r:id="rId2"/>
    <p:sldId id="256" r:id="rId3"/>
    <p:sldId id="334" r:id="rId4"/>
    <p:sldId id="268" r:id="rId5"/>
    <p:sldId id="264" r:id="rId6"/>
    <p:sldId id="335" r:id="rId7"/>
    <p:sldId id="266" r:id="rId8"/>
    <p:sldId id="310" r:id="rId9"/>
    <p:sldId id="331" r:id="rId10"/>
    <p:sldId id="311" r:id="rId11"/>
    <p:sldId id="313" r:id="rId12"/>
    <p:sldId id="314" r:id="rId13"/>
    <p:sldId id="317" r:id="rId14"/>
    <p:sldId id="309" r:id="rId15"/>
    <p:sldId id="320" r:id="rId16"/>
    <p:sldId id="318" r:id="rId17"/>
    <p:sldId id="336" r:id="rId18"/>
    <p:sldId id="322" r:id="rId19"/>
    <p:sldId id="330" r:id="rId20"/>
    <p:sldId id="319" r:id="rId21"/>
    <p:sldId id="33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37"/>
    <p:restoredTop sz="94578"/>
  </p:normalViewPr>
  <p:slideViewPr>
    <p:cSldViewPr snapToGrid="0" snapToObjects="1">
      <p:cViewPr varScale="1">
        <p:scale>
          <a:sx n="108" d="100"/>
          <a:sy n="108" d="100"/>
        </p:scale>
        <p:origin x="114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15B94-D9E4-E149-8081-23A720D1EE5F}" type="datetimeFigureOut">
              <a:rPr lang="en-US" smtClean="0"/>
              <a:t>5/29/21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59602-CC24-7346-B914-9B1E8A8A6B31}" type="slidenum">
              <a:rPr lang="en-US" smtClean="0"/>
              <a:t>‹#›</a:t>
            </a:fld>
            <a:endParaRPr lang="en-US"/>
          </a:p>
        </p:txBody>
      </p:sp>
    </p:spTree>
    <p:extLst>
      <p:ext uri="{BB962C8B-B14F-4D97-AF65-F5344CB8AC3E}">
        <p14:creationId xmlns:p14="http://schemas.microsoft.com/office/powerpoint/2010/main" val="183878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c4502494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c4502494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c4502494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748585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0278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5732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403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263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37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308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72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714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468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83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5840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8738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709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9F67-75F2-EF4B-9DE0-21FDAEC66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E99639-B854-674D-ACBA-338D63DD4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8E4296-DC2B-AF42-91B6-17E3997BE2E4}"/>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5" name="Footer Placeholder 4">
            <a:extLst>
              <a:ext uri="{FF2B5EF4-FFF2-40B4-BE49-F238E27FC236}">
                <a16:creationId xmlns:a16="http://schemas.microsoft.com/office/drawing/2014/main" id="{CF880F47-3B0E-704C-82F4-47CA24586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39331-61D1-E44D-8C43-197AE4B19D03}"/>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80979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91E7-7FB4-4546-8157-28938279D4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29B9C2-E777-4348-BBC7-2890721ED3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7FA6D-4975-5148-9D0D-4F743D24F727}"/>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5" name="Footer Placeholder 4">
            <a:extLst>
              <a:ext uri="{FF2B5EF4-FFF2-40B4-BE49-F238E27FC236}">
                <a16:creationId xmlns:a16="http://schemas.microsoft.com/office/drawing/2014/main" id="{6400D166-568E-2649-9F37-88DC38AA8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5E222-16A1-C947-8B1E-3ACF3F5C56E0}"/>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96941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AC76A-2B25-1A44-91BB-8088E2CC1C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8DD8B-CC03-0745-B893-EEF2A385F3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F2342-838E-764F-89C0-BB769EE411B2}"/>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5" name="Footer Placeholder 4">
            <a:extLst>
              <a:ext uri="{FF2B5EF4-FFF2-40B4-BE49-F238E27FC236}">
                <a16:creationId xmlns:a16="http://schemas.microsoft.com/office/drawing/2014/main" id="{E10EDFEC-4C70-7847-9681-6C3761311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3DA2E-AD95-AF44-A7A2-7744791955F9}"/>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6930120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43CF-BFB5-3546-88C9-3F4ABDF5B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C71888-698C-3048-9E3A-79F283DAC5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6CAAE-7E6E-094F-B838-A8D599C7A475}"/>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5" name="Footer Placeholder 4">
            <a:extLst>
              <a:ext uri="{FF2B5EF4-FFF2-40B4-BE49-F238E27FC236}">
                <a16:creationId xmlns:a16="http://schemas.microsoft.com/office/drawing/2014/main" id="{F1236779-3E6E-F94D-A52C-89DB20E89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DD567-48AE-8943-81DD-9156637A4FA5}"/>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146139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34C6-BE59-C74D-A804-601DBAECC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495D0D-E2F3-024E-8F35-A32E5235CA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632F36-110F-AB45-AACD-B967692D6619}"/>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5" name="Footer Placeholder 4">
            <a:extLst>
              <a:ext uri="{FF2B5EF4-FFF2-40B4-BE49-F238E27FC236}">
                <a16:creationId xmlns:a16="http://schemas.microsoft.com/office/drawing/2014/main" id="{43CDE42B-76C3-C74B-87BA-EC1966BCA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2EF09-A125-6A46-98CE-4F27BBF2DF23}"/>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6719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FF95-09A5-AD4A-BF49-549FDD4AE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CBA89D-12BA-364D-9D8E-653BBF7F02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5FDF43-F591-C34C-A19D-72C756D41E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354CF-BB33-C943-A730-FC383D9A54DB}"/>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6" name="Footer Placeholder 5">
            <a:extLst>
              <a:ext uri="{FF2B5EF4-FFF2-40B4-BE49-F238E27FC236}">
                <a16:creationId xmlns:a16="http://schemas.microsoft.com/office/drawing/2014/main" id="{83A13A25-E3C8-964A-A037-7E3FD27AD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B8329-5603-654D-A660-FFCA319FE6B9}"/>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24643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AAB5-2A11-8B46-A36E-45DDB8812B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641C71-F1A6-554A-BAD7-8A45038F18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67A02E-E166-EF46-9DEE-108AEC16E0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3CE42-B52C-2942-9A4A-0E4F45F1D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58C1D2-B4E4-AD4A-B8B1-F8B44B8785C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72365E-B55D-7344-998C-79153FB40D39}"/>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8" name="Footer Placeholder 7">
            <a:extLst>
              <a:ext uri="{FF2B5EF4-FFF2-40B4-BE49-F238E27FC236}">
                <a16:creationId xmlns:a16="http://schemas.microsoft.com/office/drawing/2014/main" id="{9C75CC9F-B7E5-914A-B6F0-00ADC6CAD9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7BF07D-E313-CA4B-BB34-30A3407DEFE9}"/>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550940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C080-AE3B-2D44-8F1B-F94E3E24C5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FEBD38-3EC2-604B-8909-0751DE753FA4}"/>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4" name="Footer Placeholder 3">
            <a:extLst>
              <a:ext uri="{FF2B5EF4-FFF2-40B4-BE49-F238E27FC236}">
                <a16:creationId xmlns:a16="http://schemas.microsoft.com/office/drawing/2014/main" id="{FEF0E821-C95F-7943-8614-AE9CB9DF3C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5A9F50-050E-B643-A486-F0E3400936D8}"/>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032589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CDF785-C2CE-4F41-9244-07C54AA9035F}"/>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3" name="Footer Placeholder 2">
            <a:extLst>
              <a:ext uri="{FF2B5EF4-FFF2-40B4-BE49-F238E27FC236}">
                <a16:creationId xmlns:a16="http://schemas.microsoft.com/office/drawing/2014/main" id="{FD5C8366-9719-1346-8CA9-FA98FA13A4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4423BB-263D-BA4B-8180-9360C24F3872}"/>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396193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E274-4263-3C44-A67A-88743FEA2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F4D437-E545-9241-9B1A-D82348625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325DD7-587D-2243-8C7B-87745F2B6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965333-9154-4F43-AB04-7653AB8969D0}"/>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6" name="Footer Placeholder 5">
            <a:extLst>
              <a:ext uri="{FF2B5EF4-FFF2-40B4-BE49-F238E27FC236}">
                <a16:creationId xmlns:a16="http://schemas.microsoft.com/office/drawing/2014/main" id="{3A3DF337-B84B-0D43-B9B3-C5C52986D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FC9BB-65AC-144D-8509-7666472A5077}"/>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92637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5F18-71F5-404F-976D-621F648F9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249791-DC9D-A945-8D0D-D4A907986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D363C-D267-8D4B-B5E3-457DC9389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AEDA4-C4FB-564B-ADE2-E7A907511953}"/>
              </a:ext>
            </a:extLst>
          </p:cNvPr>
          <p:cNvSpPr>
            <a:spLocks noGrp="1"/>
          </p:cNvSpPr>
          <p:nvPr>
            <p:ph type="dt" sz="half" idx="10"/>
          </p:nvPr>
        </p:nvSpPr>
        <p:spPr/>
        <p:txBody>
          <a:bodyPr/>
          <a:lstStyle/>
          <a:p>
            <a:fld id="{FBD852D7-E694-214E-8A12-510E0A0329D2}" type="datetimeFigureOut">
              <a:rPr lang="en-US" smtClean="0"/>
              <a:t>5/29/21</a:t>
            </a:fld>
            <a:endParaRPr lang="en-US"/>
          </a:p>
        </p:txBody>
      </p:sp>
      <p:sp>
        <p:nvSpPr>
          <p:cNvPr id="6" name="Footer Placeholder 5">
            <a:extLst>
              <a:ext uri="{FF2B5EF4-FFF2-40B4-BE49-F238E27FC236}">
                <a16:creationId xmlns:a16="http://schemas.microsoft.com/office/drawing/2014/main" id="{67C4D42D-FF74-9246-94C3-9723BF584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69DFD-0B4D-FA4F-9E71-D5181F1CBCE0}"/>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311926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55CD2-8FD3-CA4C-99C9-299FEE54E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F91F3E-101C-5342-8747-F474CDCDA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CD303-CF65-3444-86AC-DDE065E379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852D7-E694-214E-8A12-510E0A0329D2}" type="datetimeFigureOut">
              <a:rPr lang="en-US" smtClean="0"/>
              <a:t>5/29/21</a:t>
            </a:fld>
            <a:endParaRPr lang="en-US"/>
          </a:p>
        </p:txBody>
      </p:sp>
      <p:sp>
        <p:nvSpPr>
          <p:cNvPr id="5" name="Footer Placeholder 4">
            <a:extLst>
              <a:ext uri="{FF2B5EF4-FFF2-40B4-BE49-F238E27FC236}">
                <a16:creationId xmlns:a16="http://schemas.microsoft.com/office/drawing/2014/main" id="{80DBF9CF-381B-8F4B-B04A-1BC917405E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8A368C-50DB-5A48-AFBA-3B62FEFE95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0461C-F457-184F-826F-99E566ED8EE5}" type="slidenum">
              <a:rPr lang="en-US" smtClean="0"/>
              <a:t>‹#›</a:t>
            </a:fld>
            <a:endParaRPr lang="en-US"/>
          </a:p>
        </p:txBody>
      </p:sp>
    </p:spTree>
    <p:extLst>
      <p:ext uri="{BB962C8B-B14F-4D97-AF65-F5344CB8AC3E}">
        <p14:creationId xmlns:p14="http://schemas.microsoft.com/office/powerpoint/2010/main" val="371423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1E58F78-8F27-2D4A-BD36-154CD23B3E50}"/>
              </a:ext>
            </a:extLst>
          </p:cNvPr>
          <p:cNvSpPr txBox="1"/>
          <p:nvPr/>
        </p:nvSpPr>
        <p:spPr>
          <a:xfrm>
            <a:off x="2919046" y="2262554"/>
            <a:ext cx="6353908" cy="1200329"/>
          </a:xfrm>
          <a:prstGeom prst="rect">
            <a:avLst/>
          </a:prstGeom>
          <a:noFill/>
        </p:spPr>
        <p:txBody>
          <a:bodyPr wrap="square" rtlCol="0">
            <a:spAutoFit/>
          </a:bodyPr>
          <a:lstStyle/>
          <a:p>
            <a:pPr algn="ctr"/>
            <a:r>
              <a:rPr lang="en-US" sz="3600" b="1" dirty="0"/>
              <a:t>Regularization</a:t>
            </a:r>
          </a:p>
          <a:p>
            <a:pPr algn="ctr"/>
            <a:r>
              <a:rPr lang="en-US" sz="3600" b="1" dirty="0"/>
              <a:t>in Machine Learning</a:t>
            </a:r>
          </a:p>
        </p:txBody>
      </p:sp>
    </p:spTree>
    <p:extLst>
      <p:ext uri="{BB962C8B-B14F-4D97-AF65-F5344CB8AC3E}">
        <p14:creationId xmlns:p14="http://schemas.microsoft.com/office/powerpoint/2010/main" val="14212585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p:nvPr/>
        </p:nvSpPr>
        <p:spPr>
          <a:xfrm>
            <a:off x="1250067" y="219916"/>
            <a:ext cx="846109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nsolas"/>
                <a:ea typeface="Consolas"/>
                <a:cs typeface="Consolas"/>
                <a:sym typeface="Consolas"/>
              </a:rPr>
              <a:t>7.1. Parameter Norm Penalties</a:t>
            </a:r>
            <a:endParaRPr sz="1800">
              <a:solidFill>
                <a:schemeClr val="dk1"/>
              </a:solidFill>
              <a:latin typeface="Consolas"/>
              <a:ea typeface="Consolas"/>
              <a:cs typeface="Consolas"/>
              <a:sym typeface="Consolas"/>
            </a:endParaRPr>
          </a:p>
        </p:txBody>
      </p:sp>
      <p:pic>
        <p:nvPicPr>
          <p:cNvPr id="126" name="Google Shape;126;p18"/>
          <p:cNvPicPr preferRelativeResize="0"/>
          <p:nvPr/>
        </p:nvPicPr>
        <p:blipFill rotWithShape="1">
          <a:blip r:embed="rId3">
            <a:alphaModFix/>
          </a:blip>
          <a:srcRect/>
          <a:stretch/>
        </p:blipFill>
        <p:spPr>
          <a:xfrm>
            <a:off x="613137" y="854913"/>
            <a:ext cx="8280400" cy="3759200"/>
          </a:xfrm>
          <a:prstGeom prst="rect">
            <a:avLst/>
          </a:prstGeom>
          <a:noFill/>
          <a:ln>
            <a:noFill/>
          </a:ln>
        </p:spPr>
      </p:pic>
      <p:sp>
        <p:nvSpPr>
          <p:cNvPr id="127" name="Google Shape;127;p18"/>
          <p:cNvSpPr txBox="1"/>
          <p:nvPr/>
        </p:nvSpPr>
        <p:spPr>
          <a:xfrm>
            <a:off x="613137" y="4822463"/>
            <a:ext cx="8472990"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Note:  θ – some (sub)set of parameters.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Note:  </a:t>
            </a:r>
            <a:r>
              <a:rPr lang="en-US" sz="1800">
                <a:solidFill>
                  <a:srgbClr val="FF0000"/>
                </a:solidFill>
                <a:latin typeface="Calibri"/>
                <a:ea typeface="Calibri"/>
                <a:cs typeface="Calibri"/>
                <a:sym typeface="Calibri"/>
              </a:rPr>
              <a:t>loss function </a:t>
            </a:r>
            <a:r>
              <a:rPr lang="en-US" sz="1800">
                <a:solidFill>
                  <a:schemeClr val="dk1"/>
                </a:solidFill>
                <a:latin typeface="Calibri"/>
                <a:ea typeface="Calibri"/>
                <a:cs typeface="Calibri"/>
                <a:sym typeface="Calibri"/>
              </a:rPr>
              <a:t>is a part of a </a:t>
            </a:r>
            <a:r>
              <a:rPr lang="en-US" sz="1800">
                <a:solidFill>
                  <a:srgbClr val="FF0000"/>
                </a:solidFill>
                <a:latin typeface="Calibri"/>
                <a:ea typeface="Calibri"/>
                <a:cs typeface="Calibri"/>
                <a:sym typeface="Calibri"/>
              </a:rPr>
              <a:t>cost function </a:t>
            </a:r>
            <a:r>
              <a:rPr lang="en-US" sz="1800">
                <a:solidFill>
                  <a:schemeClr val="dk1"/>
                </a:solidFill>
                <a:latin typeface="Calibri"/>
                <a:ea typeface="Calibri"/>
                <a:cs typeface="Calibri"/>
                <a:sym typeface="Calibri"/>
              </a:rPr>
              <a:t>which is a type of an </a:t>
            </a:r>
            <a:r>
              <a:rPr lang="en-US" sz="1800">
                <a:solidFill>
                  <a:srgbClr val="FF0000"/>
                </a:solidFill>
                <a:latin typeface="Calibri"/>
                <a:ea typeface="Calibri"/>
                <a:cs typeface="Calibri"/>
                <a:sym typeface="Calibri"/>
              </a:rPr>
              <a:t>objective function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Loss function – measures the penalty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Cost function – more general (may include regularization)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Objective function – any function you optimize during training</a:t>
            </a:r>
            <a:endParaRPr/>
          </a:p>
        </p:txBody>
      </p:sp>
      <p:sp>
        <p:nvSpPr>
          <p:cNvPr id="128" name="Google Shape;128;p18"/>
          <p:cNvSpPr txBox="1"/>
          <p:nvPr/>
        </p:nvSpPr>
        <p:spPr>
          <a:xfrm>
            <a:off x="10004612" y="1869141"/>
            <a:ext cx="1842247" cy="646331"/>
          </a:xfrm>
          <a:prstGeom prst="rect">
            <a:avLst/>
          </a:prstGeom>
          <a:solidFill>
            <a:srgbClr val="B3C6E7"/>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Parameter norm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penalty</a:t>
            </a:r>
            <a:endParaRPr sz="1800">
              <a:solidFill>
                <a:schemeClr val="dk1"/>
              </a:solidFill>
              <a:latin typeface="Calibri"/>
              <a:ea typeface="Calibri"/>
              <a:cs typeface="Calibri"/>
              <a:sym typeface="Calibri"/>
            </a:endParaRPr>
          </a:p>
        </p:txBody>
      </p:sp>
      <p:cxnSp>
        <p:nvCxnSpPr>
          <p:cNvPr id="129" name="Google Shape;129;p18"/>
          <p:cNvCxnSpPr/>
          <p:nvPr/>
        </p:nvCxnSpPr>
        <p:spPr>
          <a:xfrm flipH="1">
            <a:off x="6400800" y="2515472"/>
            <a:ext cx="3603812" cy="711822"/>
          </a:xfrm>
          <a:prstGeom prst="straightConnector1">
            <a:avLst/>
          </a:prstGeom>
          <a:noFill/>
          <a:ln w="41275" cap="flat" cmpd="sng">
            <a:solidFill>
              <a:srgbClr val="FF0000"/>
            </a:solidFill>
            <a:prstDash val="solid"/>
            <a:miter lim="800000"/>
            <a:headEnd type="none" w="sm" len="sm"/>
            <a:tailEnd type="triangle" w="lg" len="lg"/>
          </a:ln>
        </p:spPr>
      </p:cxnSp>
    </p:spTree>
    <p:extLst>
      <p:ext uri="{BB962C8B-B14F-4D97-AF65-F5344CB8AC3E}">
        <p14:creationId xmlns:p14="http://schemas.microsoft.com/office/powerpoint/2010/main" val="8075712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p:nvPr/>
        </p:nvSpPr>
        <p:spPr>
          <a:xfrm>
            <a:off x="162046" y="863500"/>
            <a:ext cx="9919503"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L1 &amp; L2 Regularization</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L1 norm - minimizing the sum of the absolute differences</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L2 norm - minimizing the sum of the square of the differences</a:t>
            </a:r>
            <a:endParaRPr sz="2800" dirty="0">
              <a:solidFill>
                <a:schemeClr val="dk1"/>
              </a:solidFill>
              <a:latin typeface="Calibri"/>
              <a:ea typeface="Calibri"/>
              <a:cs typeface="Calibri"/>
              <a:sym typeface="Calibri"/>
            </a:endParaRPr>
          </a:p>
        </p:txBody>
      </p:sp>
      <p:pic>
        <p:nvPicPr>
          <p:cNvPr id="142" name="Google Shape;142;p20"/>
          <p:cNvPicPr preferRelativeResize="0"/>
          <p:nvPr/>
        </p:nvPicPr>
        <p:blipFill rotWithShape="1">
          <a:blip r:embed="rId3">
            <a:alphaModFix/>
          </a:blip>
          <a:srcRect/>
          <a:stretch/>
        </p:blipFill>
        <p:spPr>
          <a:xfrm>
            <a:off x="162046" y="2248495"/>
            <a:ext cx="5499100" cy="2832100"/>
          </a:xfrm>
          <a:prstGeom prst="rect">
            <a:avLst/>
          </a:prstGeom>
          <a:noFill/>
          <a:ln>
            <a:noFill/>
          </a:ln>
        </p:spPr>
      </p:pic>
      <p:pic>
        <p:nvPicPr>
          <p:cNvPr id="143" name="Google Shape;143;p20"/>
          <p:cNvPicPr preferRelativeResize="0"/>
          <p:nvPr/>
        </p:nvPicPr>
        <p:blipFill rotWithShape="1">
          <a:blip r:embed="rId4">
            <a:alphaModFix/>
          </a:blip>
          <a:srcRect/>
          <a:stretch/>
        </p:blipFill>
        <p:spPr>
          <a:xfrm>
            <a:off x="5868364" y="4219362"/>
            <a:ext cx="6219463" cy="2518278"/>
          </a:xfrm>
          <a:prstGeom prst="rect">
            <a:avLst/>
          </a:prstGeom>
          <a:noFill/>
          <a:ln>
            <a:noFill/>
          </a:ln>
        </p:spPr>
      </p:pic>
    </p:spTree>
    <p:extLst>
      <p:ext uri="{BB962C8B-B14F-4D97-AF65-F5344CB8AC3E}">
        <p14:creationId xmlns:p14="http://schemas.microsoft.com/office/powerpoint/2010/main" val="643123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162046" y="361876"/>
            <a:ext cx="11899965" cy="50841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L</a:t>
            </a:r>
            <a:r>
              <a:rPr lang="en-US" sz="2800" baseline="30000" dirty="0">
                <a:solidFill>
                  <a:schemeClr val="dk1"/>
                </a:solidFill>
                <a:latin typeface="Calibri"/>
                <a:ea typeface="Calibri"/>
                <a:cs typeface="Calibri"/>
                <a:sym typeface="Calibri"/>
              </a:rPr>
              <a:t>2</a:t>
            </a:r>
            <a:r>
              <a:rPr lang="en-US" sz="2800" dirty="0">
                <a:solidFill>
                  <a:schemeClr val="dk1"/>
                </a:solidFill>
                <a:latin typeface="Calibri"/>
                <a:ea typeface="Calibri"/>
                <a:cs typeface="Calibri"/>
                <a:sym typeface="Calibri"/>
              </a:rPr>
              <a:t> Parameter Regularization</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a:t>
            </a:r>
            <a:r>
              <a:rPr lang="en-US" sz="2800" baseline="30000" dirty="0">
                <a:solidFill>
                  <a:schemeClr val="dk1"/>
                </a:solidFill>
                <a:latin typeface="Calibri"/>
                <a:ea typeface="Calibri"/>
                <a:cs typeface="Calibri"/>
                <a:sym typeface="Calibri"/>
              </a:rPr>
              <a:t>2</a:t>
            </a:r>
            <a:r>
              <a:rPr lang="en-US" sz="2800" dirty="0">
                <a:solidFill>
                  <a:schemeClr val="dk1"/>
                </a:solidFill>
                <a:latin typeface="Calibri"/>
                <a:ea typeface="Calibri"/>
                <a:cs typeface="Calibri"/>
                <a:sym typeface="Calibri"/>
              </a:rPr>
              <a:t> parameter norm penalty commonly known as:</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a:t>
            </a:r>
            <a:r>
              <a:rPr lang="en-US" sz="2800" b="1" dirty="0">
                <a:solidFill>
                  <a:srgbClr val="FF0000"/>
                </a:solidFill>
                <a:latin typeface="Calibri"/>
                <a:ea typeface="Calibri"/>
                <a:cs typeface="Calibri"/>
                <a:sym typeface="Calibri"/>
              </a:rPr>
              <a:t>weight decay regularization</a:t>
            </a:r>
            <a:r>
              <a:rPr lang="en-US" sz="2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or “</a:t>
            </a:r>
            <a:r>
              <a:rPr lang="en-US" sz="2800" b="1" dirty="0">
                <a:solidFill>
                  <a:srgbClr val="FF0000"/>
                </a:solidFill>
                <a:latin typeface="Calibri"/>
                <a:ea typeface="Calibri"/>
                <a:cs typeface="Calibri"/>
                <a:sym typeface="Calibri"/>
              </a:rPr>
              <a:t>ridge regression</a:t>
            </a:r>
            <a:r>
              <a:rPr lang="en-US" sz="2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or “</a:t>
            </a:r>
            <a:r>
              <a:rPr lang="en-US" sz="2800" b="1" dirty="0">
                <a:solidFill>
                  <a:srgbClr val="FF0000"/>
                </a:solidFill>
                <a:latin typeface="Calibri"/>
                <a:ea typeface="Calibri"/>
                <a:cs typeface="Calibri"/>
                <a:sym typeface="Calibri"/>
              </a:rPr>
              <a:t>Tikhonov regularization</a:t>
            </a:r>
            <a:r>
              <a:rPr lang="en-US" sz="2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lvl="0"/>
            <a:r>
              <a:rPr lang="en-US" sz="2800" dirty="0">
                <a:solidFill>
                  <a:schemeClr val="dk1"/>
                </a:solidFill>
                <a:latin typeface="Calibri"/>
                <a:ea typeface="Calibri"/>
                <a:cs typeface="Calibri"/>
                <a:sym typeface="Calibri"/>
              </a:rPr>
              <a:t>This regularization strategy drives the weights closer to the origin </a:t>
            </a:r>
          </a:p>
          <a:p>
            <a:pPr lvl="0"/>
            <a:r>
              <a:rPr lang="en-US" sz="2800" dirty="0">
                <a:solidFill>
                  <a:schemeClr val="dk1"/>
                </a:solidFill>
                <a:latin typeface="Calibri"/>
                <a:ea typeface="Calibri"/>
                <a:cs typeface="Calibri"/>
                <a:sym typeface="Calibri"/>
              </a:rPr>
              <a:t>by adding a quadratic regularization term to the objective function</a:t>
            </a:r>
            <a:r>
              <a:rPr lang="en-US" sz="2800" dirty="0">
                <a:solidFill>
                  <a:schemeClr val="dk1"/>
                </a:solidFill>
                <a:ea typeface="Calibri"/>
                <a:cs typeface="Calibri"/>
                <a:sym typeface="Calibri"/>
              </a:rPr>
              <a:t>. </a:t>
            </a:r>
          </a:p>
          <a:p>
            <a:pPr lvl="0"/>
            <a:r>
              <a:rPr lang="en-US" sz="2800" dirty="0">
                <a:solidFill>
                  <a:schemeClr val="dk1"/>
                </a:solidFill>
                <a:ea typeface="Calibri"/>
                <a:cs typeface="Calibri"/>
                <a:sym typeface="Calibri"/>
              </a:rPr>
              <a:t>… the addition of this weight decay term has modified the learning rule </a:t>
            </a:r>
            <a:endParaRPr lang="en-US" sz="2800" dirty="0"/>
          </a:p>
          <a:p>
            <a:pPr lvl="0"/>
            <a:r>
              <a:rPr lang="en-US" sz="2800" dirty="0">
                <a:solidFill>
                  <a:schemeClr val="dk1"/>
                </a:solidFill>
                <a:ea typeface="Calibri"/>
                <a:cs typeface="Calibri"/>
                <a:sym typeface="Calibri"/>
              </a:rPr>
              <a:t>to multiplicatively shrink the weight vector by a constant factor on each step, just before performing the usual gradient update.</a:t>
            </a:r>
          </a:p>
        </p:txBody>
      </p:sp>
    </p:spTree>
    <p:extLst>
      <p:ext uri="{BB962C8B-B14F-4D97-AF65-F5344CB8AC3E}">
        <p14:creationId xmlns:p14="http://schemas.microsoft.com/office/powerpoint/2010/main" val="809639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p:nvPr/>
        </p:nvSpPr>
        <p:spPr>
          <a:xfrm>
            <a:off x="532429" y="194465"/>
            <a:ext cx="462987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L</a:t>
            </a:r>
            <a:r>
              <a:rPr lang="en-US" sz="2800" baseline="30000" dirty="0">
                <a:solidFill>
                  <a:schemeClr val="dk1"/>
                </a:solidFill>
                <a:latin typeface="Calibri"/>
                <a:ea typeface="Calibri"/>
                <a:cs typeface="Calibri"/>
                <a:sym typeface="Calibri"/>
              </a:rPr>
              <a:t>1</a:t>
            </a:r>
            <a:r>
              <a:rPr lang="en-US" sz="2800" dirty="0">
                <a:solidFill>
                  <a:schemeClr val="dk1"/>
                </a:solidFill>
                <a:latin typeface="Calibri"/>
                <a:ea typeface="Calibri"/>
                <a:cs typeface="Calibri"/>
                <a:sym typeface="Calibri"/>
              </a:rPr>
              <a:t> Regularization</a:t>
            </a:r>
            <a:endParaRPr sz="2800" dirty="0">
              <a:solidFill>
                <a:schemeClr val="dk1"/>
              </a:solidFill>
              <a:latin typeface="Calibri"/>
              <a:ea typeface="Calibri"/>
              <a:cs typeface="Calibri"/>
              <a:sym typeface="Calibri"/>
            </a:endParaRPr>
          </a:p>
        </p:txBody>
      </p:sp>
      <p:pic>
        <p:nvPicPr>
          <p:cNvPr id="179" name="Google Shape;179;p24"/>
          <p:cNvPicPr preferRelativeResize="0"/>
          <p:nvPr/>
        </p:nvPicPr>
        <p:blipFill rotWithShape="1">
          <a:blip r:embed="rId3">
            <a:alphaModFix/>
          </a:blip>
          <a:srcRect/>
          <a:stretch/>
        </p:blipFill>
        <p:spPr>
          <a:xfrm>
            <a:off x="3208593" y="627039"/>
            <a:ext cx="4038600" cy="1117600"/>
          </a:xfrm>
          <a:prstGeom prst="rect">
            <a:avLst/>
          </a:prstGeom>
          <a:noFill/>
          <a:ln>
            <a:noFill/>
          </a:ln>
        </p:spPr>
      </p:pic>
      <p:pic>
        <p:nvPicPr>
          <p:cNvPr id="180" name="Google Shape;180;p24"/>
          <p:cNvPicPr preferRelativeResize="0"/>
          <p:nvPr/>
        </p:nvPicPr>
        <p:blipFill rotWithShape="1">
          <a:blip r:embed="rId4">
            <a:alphaModFix/>
          </a:blip>
          <a:srcRect/>
          <a:stretch/>
        </p:blipFill>
        <p:spPr>
          <a:xfrm>
            <a:off x="3204338" y="2086568"/>
            <a:ext cx="4787900" cy="647700"/>
          </a:xfrm>
          <a:prstGeom prst="rect">
            <a:avLst/>
          </a:prstGeom>
          <a:noFill/>
          <a:ln>
            <a:noFill/>
          </a:ln>
        </p:spPr>
      </p:pic>
      <p:sp>
        <p:nvSpPr>
          <p:cNvPr id="181" name="Google Shape;181;p24"/>
          <p:cNvSpPr txBox="1"/>
          <p:nvPr/>
        </p:nvSpPr>
        <p:spPr>
          <a:xfrm>
            <a:off x="520862" y="1675189"/>
            <a:ext cx="4629872" cy="3819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Regularized objective function:</a:t>
            </a:r>
            <a:endParaRPr sz="1800">
              <a:solidFill>
                <a:schemeClr val="dk1"/>
              </a:solidFill>
              <a:latin typeface="Calibri"/>
              <a:ea typeface="Calibri"/>
              <a:cs typeface="Calibri"/>
              <a:sym typeface="Calibri"/>
            </a:endParaRPr>
          </a:p>
        </p:txBody>
      </p:sp>
      <p:sp>
        <p:nvSpPr>
          <p:cNvPr id="182" name="Google Shape;182;p24"/>
          <p:cNvSpPr txBox="1"/>
          <p:nvPr/>
        </p:nvSpPr>
        <p:spPr>
          <a:xfrm>
            <a:off x="532429" y="2734268"/>
            <a:ext cx="878518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comparison to L</a:t>
            </a:r>
            <a:r>
              <a:rPr lang="en-US" sz="1800" baseline="30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regularization,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a:t>
            </a:r>
            <a:r>
              <a:rPr lang="en-US" sz="1800" baseline="300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regularization results in a solution that is more </a:t>
            </a:r>
            <a:r>
              <a:rPr lang="en-US" sz="1800" b="1">
                <a:solidFill>
                  <a:srgbClr val="FF0000"/>
                </a:solidFill>
                <a:latin typeface="Calibri"/>
                <a:ea typeface="Calibri"/>
                <a:cs typeface="Calibri"/>
                <a:sym typeface="Calibri"/>
              </a:rPr>
              <a:t>sparse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r>
              <a:rPr lang="en-US" sz="1800" b="1">
                <a:solidFill>
                  <a:srgbClr val="FF0000"/>
                </a:solidFill>
                <a:latin typeface="Calibri"/>
                <a:ea typeface="Calibri"/>
                <a:cs typeface="Calibri"/>
                <a:sym typeface="Calibri"/>
              </a:rPr>
              <a:t>sparse</a:t>
            </a:r>
            <a:r>
              <a:rPr lang="en-US" sz="1800">
                <a:solidFill>
                  <a:schemeClr val="dk1"/>
                </a:solidFill>
                <a:latin typeface="Calibri"/>
                <a:ea typeface="Calibri"/>
                <a:cs typeface="Calibri"/>
                <a:sym typeface="Calibri"/>
              </a:rPr>
              <a:t> = some parameters have an optimal value of zero).</a:t>
            </a:r>
            <a:endParaRPr sz="1800">
              <a:solidFill>
                <a:schemeClr val="dk1"/>
              </a:solidFill>
              <a:latin typeface="Calibri"/>
              <a:ea typeface="Calibri"/>
              <a:cs typeface="Calibri"/>
              <a:sym typeface="Calibri"/>
            </a:endParaRPr>
          </a:p>
        </p:txBody>
      </p:sp>
      <p:sp>
        <p:nvSpPr>
          <p:cNvPr id="183" name="Google Shape;183;p24"/>
          <p:cNvSpPr txBox="1"/>
          <p:nvPr/>
        </p:nvSpPr>
        <p:spPr>
          <a:xfrm>
            <a:off x="532429" y="3800066"/>
            <a:ext cx="644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a:t>
            </a:r>
            <a:r>
              <a:rPr lang="en-US" sz="1800" baseline="30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regularization does not cause the parameters to become sparse, while L</a:t>
            </a:r>
            <a:r>
              <a:rPr lang="en-US" sz="1800" baseline="300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regularization may do so for large enough </a:t>
            </a:r>
            <a:r>
              <a:rPr lang="en-US" sz="1800" b="1">
                <a:solidFill>
                  <a:srgbClr val="FF0000"/>
                </a:solidFill>
                <a:latin typeface="Calibri"/>
                <a:ea typeface="Calibri"/>
                <a:cs typeface="Calibri"/>
                <a:sym typeface="Calibri"/>
              </a:rPr>
              <a:t>α</a:t>
            </a:r>
            <a:r>
              <a:rPr lang="en-US" sz="1800">
                <a:solidFill>
                  <a:schemeClr val="dk1"/>
                </a:solidFill>
                <a:latin typeface="Calibri"/>
                <a:ea typeface="Calibri"/>
                <a:cs typeface="Calibri"/>
                <a:sym typeface="Calibri"/>
              </a:rPr>
              <a:t>.</a:t>
            </a:r>
            <a:endParaRPr/>
          </a:p>
        </p:txBody>
      </p:sp>
      <p:sp>
        <p:nvSpPr>
          <p:cNvPr id="184" name="Google Shape;184;p24"/>
          <p:cNvSpPr txBox="1"/>
          <p:nvPr/>
        </p:nvSpPr>
        <p:spPr>
          <a:xfrm>
            <a:off x="532429" y="4588865"/>
            <a:ext cx="10683439"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sparsity property induced by L</a:t>
            </a:r>
            <a:r>
              <a:rPr lang="en-US" sz="1800" baseline="300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 regularization has been used extensively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as a </a:t>
            </a:r>
            <a:r>
              <a:rPr lang="en-US" sz="1800" b="1" u="sng" dirty="0">
                <a:solidFill>
                  <a:schemeClr val="dk1"/>
                </a:solidFill>
                <a:latin typeface="Calibri"/>
                <a:ea typeface="Calibri"/>
                <a:cs typeface="Calibri"/>
                <a:sym typeface="Calibri"/>
              </a:rPr>
              <a:t>feature selection mechanism</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Feature selection simplifies a machine learning problem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by choosing which subset of the available features should be used.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particular, the well known </a:t>
            </a:r>
            <a:r>
              <a:rPr lang="en-US" sz="1800" b="1" dirty="0">
                <a:solidFill>
                  <a:srgbClr val="FF0000"/>
                </a:solidFill>
                <a:latin typeface="Calibri"/>
                <a:ea typeface="Calibri"/>
                <a:cs typeface="Calibri"/>
                <a:sym typeface="Calibri"/>
              </a:rPr>
              <a:t>LASSO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Tibshirani</a:t>
            </a:r>
            <a:r>
              <a:rPr lang="en-US" sz="1800" dirty="0">
                <a:solidFill>
                  <a:schemeClr val="dk1"/>
                </a:solidFill>
                <a:latin typeface="Calibri"/>
                <a:ea typeface="Calibri"/>
                <a:cs typeface="Calibri"/>
                <a:sym typeface="Calibri"/>
              </a:rPr>
              <a:t>, 1995) (</a:t>
            </a:r>
            <a:r>
              <a:rPr lang="en-US" sz="1800" dirty="0">
                <a:solidFill>
                  <a:srgbClr val="FF0000"/>
                </a:solidFill>
                <a:latin typeface="Calibri"/>
                <a:ea typeface="Calibri"/>
                <a:cs typeface="Calibri"/>
                <a:sym typeface="Calibri"/>
              </a:rPr>
              <a:t>Least Absolute Shrinkage and Selection Operator</a:t>
            </a:r>
            <a:r>
              <a:rPr lang="en-US" sz="1800" dirty="0">
                <a:solidFill>
                  <a:schemeClr val="dk1"/>
                </a:solidFill>
                <a:latin typeface="Calibri"/>
                <a:ea typeface="Calibri"/>
                <a:cs typeface="Calibri"/>
                <a:sym typeface="Calibri"/>
              </a:rPr>
              <a:t>) model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integrates an L</a:t>
            </a:r>
            <a:r>
              <a:rPr lang="en-US" sz="1800" baseline="300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 penalty with a linear model and a least squares cost function.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The L</a:t>
            </a:r>
            <a:r>
              <a:rPr lang="en-US" sz="1800" baseline="300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 penalty causes a subset of the weights to become zero,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suggesting that the corresponding features may safely be discarded.</a:t>
            </a:r>
            <a:endParaRPr dirty="0"/>
          </a:p>
        </p:txBody>
      </p:sp>
      <p:pic>
        <p:nvPicPr>
          <p:cNvPr id="185" name="Google Shape;185;p24"/>
          <p:cNvPicPr preferRelativeResize="0"/>
          <p:nvPr/>
        </p:nvPicPr>
        <p:blipFill rotWithShape="1">
          <a:blip r:embed="rId5">
            <a:alphaModFix/>
          </a:blip>
          <a:srcRect/>
          <a:stretch/>
        </p:blipFill>
        <p:spPr>
          <a:xfrm>
            <a:off x="8368337" y="2086568"/>
            <a:ext cx="3528731" cy="1428793"/>
          </a:xfrm>
          <a:prstGeom prst="rect">
            <a:avLst/>
          </a:prstGeom>
          <a:noFill/>
          <a:ln>
            <a:noFill/>
          </a:ln>
        </p:spPr>
      </p:pic>
      <p:sp>
        <p:nvSpPr>
          <p:cNvPr id="186" name="Google Shape;186;p24"/>
          <p:cNvSpPr/>
          <p:nvPr/>
        </p:nvSpPr>
        <p:spPr>
          <a:xfrm>
            <a:off x="8215937" y="3014436"/>
            <a:ext cx="705308" cy="705308"/>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24"/>
          <p:cNvSpPr/>
          <p:nvPr/>
        </p:nvSpPr>
        <p:spPr>
          <a:xfrm>
            <a:off x="8297313" y="3095813"/>
            <a:ext cx="552908" cy="552908"/>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8" name="Google Shape;188;p24"/>
          <p:cNvCxnSpPr/>
          <p:nvPr/>
        </p:nvCxnSpPr>
        <p:spPr>
          <a:xfrm rot="10800000" flipH="1">
            <a:off x="7075503" y="3195933"/>
            <a:ext cx="1580225" cy="701364"/>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1330976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p:nvPr/>
        </p:nvSpPr>
        <p:spPr>
          <a:xfrm>
            <a:off x="692436" y="424175"/>
            <a:ext cx="9664861" cy="20928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rgbClr val="0070C0"/>
                </a:solidFill>
                <a:latin typeface="Calibri"/>
                <a:ea typeface="Calibri"/>
                <a:cs typeface="Calibri"/>
                <a:sym typeface="Calibri"/>
              </a:rPr>
              <a:t>Regularization</a:t>
            </a:r>
            <a:r>
              <a:rPr lang="en-US" sz="32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“any modification we make to a learning algorithm </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that is intended to reduce its </a:t>
            </a:r>
            <a:r>
              <a:rPr lang="en-US" sz="2800" b="1" dirty="0">
                <a:solidFill>
                  <a:srgbClr val="0070C0"/>
                </a:solidFill>
                <a:latin typeface="Calibri"/>
                <a:ea typeface="Calibri"/>
                <a:cs typeface="Calibri"/>
                <a:sym typeface="Calibri"/>
              </a:rPr>
              <a:t>generalization</a:t>
            </a:r>
            <a:r>
              <a:rPr lang="en-US" sz="2800" dirty="0">
                <a:solidFill>
                  <a:schemeClr val="dk1"/>
                </a:solidFill>
                <a:latin typeface="Calibri"/>
                <a:ea typeface="Calibri"/>
                <a:cs typeface="Calibri"/>
                <a:sym typeface="Calibri"/>
              </a:rPr>
              <a:t> </a:t>
            </a:r>
            <a:r>
              <a:rPr lang="en-US" sz="2800" b="1" dirty="0">
                <a:solidFill>
                  <a:srgbClr val="0070C0"/>
                </a:solidFill>
                <a:latin typeface="Calibri"/>
                <a:ea typeface="Calibri"/>
                <a:cs typeface="Calibri"/>
                <a:sym typeface="Calibri"/>
              </a:rPr>
              <a:t>error</a:t>
            </a:r>
            <a:r>
              <a:rPr lang="en-US" sz="2800" dirty="0">
                <a:solidFill>
                  <a:schemeClr val="dk1"/>
                </a:solidFill>
                <a:latin typeface="Calibri"/>
                <a:ea typeface="Calibri"/>
                <a:cs typeface="Calibri"/>
                <a:sym typeface="Calibri"/>
              </a:rPr>
              <a:t> </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but not its training error.”</a:t>
            </a:r>
            <a:endParaRPr sz="2800" dirty="0">
              <a:solidFill>
                <a:schemeClr val="dk1"/>
              </a:solidFill>
              <a:latin typeface="Calibri"/>
              <a:ea typeface="Calibri"/>
              <a:cs typeface="Calibri"/>
              <a:sym typeface="Calibri"/>
            </a:endParaRPr>
          </a:p>
        </p:txBody>
      </p:sp>
      <p:sp>
        <p:nvSpPr>
          <p:cNvPr id="107" name="Google Shape;107;p16"/>
          <p:cNvSpPr txBox="1"/>
          <p:nvPr/>
        </p:nvSpPr>
        <p:spPr>
          <a:xfrm>
            <a:off x="692436" y="2600222"/>
            <a:ext cx="9282896" cy="38164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Motivation:</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rgbClr val="0070C0"/>
                </a:solidFill>
                <a:latin typeface="Calibri"/>
                <a:ea typeface="Calibri"/>
                <a:cs typeface="Calibri"/>
                <a:sym typeface="Calibri"/>
              </a:rPr>
              <a:t>Imagine that we train network on different subsets of inputs.</a:t>
            </a:r>
            <a:endParaRPr dirty="0"/>
          </a:p>
          <a:p>
            <a:pPr marL="0" marR="0" lvl="0" indent="0" algn="l" rtl="0">
              <a:spcBef>
                <a:spcPts val="0"/>
              </a:spcBef>
              <a:spcAft>
                <a:spcPts val="0"/>
              </a:spcAft>
              <a:buNone/>
            </a:pPr>
            <a:r>
              <a:rPr lang="en-US" sz="2400" dirty="0">
                <a:solidFill>
                  <a:srgbClr val="0070C0"/>
                </a:solidFill>
                <a:latin typeface="Calibri"/>
                <a:ea typeface="Calibri"/>
                <a:cs typeface="Calibri"/>
                <a:sym typeface="Calibri"/>
              </a:rPr>
              <a:t>For each subset we will get different model parameters.</a:t>
            </a:r>
            <a:endParaRPr dirty="0"/>
          </a:p>
          <a:p>
            <a:pPr marL="0" marR="0" lvl="0" indent="0" algn="l" rtl="0">
              <a:spcBef>
                <a:spcPts val="0"/>
              </a:spcBef>
              <a:spcAft>
                <a:spcPts val="0"/>
              </a:spcAft>
              <a:buNone/>
            </a:pPr>
            <a:r>
              <a:rPr lang="en-US" sz="2400" dirty="0">
                <a:solidFill>
                  <a:srgbClr val="0070C0"/>
                </a:solidFill>
                <a:latin typeface="Calibri"/>
                <a:ea typeface="Calibri"/>
                <a:cs typeface="Calibri"/>
                <a:sym typeface="Calibri"/>
              </a:rPr>
              <a:t>We want to reduce the variance of these parameters between subsets.</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rgbClr val="FF0000"/>
                </a:solidFill>
                <a:latin typeface="Calibri"/>
                <a:ea typeface="Calibri"/>
                <a:cs typeface="Calibri"/>
                <a:sym typeface="Calibri"/>
              </a:rPr>
              <a:t>generalization vs overfitting</a:t>
            </a:r>
            <a:endParaRPr sz="2400" dirty="0">
              <a:solidFill>
                <a:srgbClr val="FF0000"/>
              </a:solidFill>
              <a:latin typeface="Calibri"/>
              <a:ea typeface="Calibri"/>
              <a:cs typeface="Calibri"/>
              <a:sym typeface="Calibri"/>
            </a:endParaRPr>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most regularization strategies are based on regularizing estimators ...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by trading increased bias for reduced variance.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An effective </a:t>
            </a:r>
            <a:r>
              <a:rPr lang="en-US" sz="2400" dirty="0" err="1">
                <a:solidFill>
                  <a:schemeClr val="dk1"/>
                </a:solidFill>
                <a:latin typeface="Calibri"/>
                <a:ea typeface="Calibri"/>
                <a:cs typeface="Calibri"/>
                <a:sym typeface="Calibri"/>
              </a:rPr>
              <a:t>regularizer</a:t>
            </a:r>
            <a:r>
              <a:rPr lang="en-US" sz="2400" dirty="0">
                <a:solidFill>
                  <a:schemeClr val="dk1"/>
                </a:solidFill>
                <a:latin typeface="Calibri"/>
                <a:ea typeface="Calibri"/>
                <a:cs typeface="Calibri"/>
                <a:sym typeface="Calibri"/>
              </a:rPr>
              <a:t> is one that makes a profitable trade,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reducing variance significantly while not overly increasing the bias.”</a:t>
            </a:r>
            <a:endParaRPr dirty="0"/>
          </a:p>
        </p:txBody>
      </p:sp>
    </p:spTree>
    <p:extLst>
      <p:ext uri="{BB962C8B-B14F-4D97-AF65-F5344CB8AC3E}">
        <p14:creationId xmlns:p14="http://schemas.microsoft.com/office/powerpoint/2010/main" val="1519697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30136" y="149972"/>
            <a:ext cx="11353800" cy="69719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200" b="1" i="0" u="none" strike="noStrike" cap="none" dirty="0">
                <a:solidFill>
                  <a:schemeClr val="dk1"/>
                </a:solidFill>
                <a:latin typeface="Calibri"/>
                <a:ea typeface="Calibri"/>
                <a:cs typeface="Calibri"/>
                <a:sym typeface="Calibri"/>
              </a:rPr>
              <a:t>Regularization - Bagging and Other Ensemble Methods</a:t>
            </a:r>
            <a:endParaRPr sz="3200" b="1" i="0" u="none" strike="noStrike" cap="none" dirty="0">
              <a:solidFill>
                <a:schemeClr val="dk1"/>
              </a:solidFill>
              <a:latin typeface="Calibri"/>
              <a:ea typeface="Calibri"/>
              <a:cs typeface="Calibri"/>
              <a:sym typeface="Calibri"/>
            </a:endParaRPr>
          </a:p>
        </p:txBody>
      </p:sp>
      <p:sp>
        <p:nvSpPr>
          <p:cNvPr id="143" name="Google Shape;143;p21"/>
          <p:cNvSpPr txBox="1">
            <a:spLocks noGrp="1"/>
          </p:cNvSpPr>
          <p:nvPr>
            <p:ph type="body" idx="1"/>
          </p:nvPr>
        </p:nvSpPr>
        <p:spPr>
          <a:xfrm>
            <a:off x="448236" y="1301190"/>
            <a:ext cx="10833846"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Bagging (short for </a:t>
            </a:r>
            <a:r>
              <a:rPr lang="en-US" sz="2590" b="1" i="0" u="none" strike="noStrike" cap="none" dirty="0">
                <a:solidFill>
                  <a:srgbClr val="FF0000"/>
                </a:solidFill>
                <a:latin typeface="Calibri"/>
                <a:ea typeface="Calibri"/>
                <a:cs typeface="Calibri"/>
                <a:sym typeface="Calibri"/>
              </a:rPr>
              <a:t>bootstrap aggregating</a:t>
            </a:r>
            <a:r>
              <a:rPr lang="en-US" sz="2590" b="0" i="0" u="none" strike="noStrike" cap="none" dirty="0">
                <a:solidFill>
                  <a:schemeClr val="dk1"/>
                </a:solidFill>
                <a:latin typeface="Calibri"/>
                <a:ea typeface="Calibri"/>
                <a:cs typeface="Calibri"/>
                <a:sym typeface="Calibri"/>
              </a:rPr>
              <a:t>) is a technique for reducing generalization error.</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This is done by separately training several different models and then combining them. Each model then votes on what it thinks the best output is. </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A general term for this is </a:t>
            </a:r>
            <a:r>
              <a:rPr lang="en-US" sz="2590" b="1" i="0" u="none" strike="noStrike" cap="none" dirty="0">
                <a:solidFill>
                  <a:srgbClr val="FF0000"/>
                </a:solidFill>
                <a:latin typeface="Calibri"/>
                <a:ea typeface="Calibri"/>
                <a:cs typeface="Calibri"/>
                <a:sym typeface="Calibri"/>
              </a:rPr>
              <a:t>model averaging</a:t>
            </a:r>
            <a:r>
              <a:rPr lang="en-US" sz="2590" b="0" i="0" u="none" strike="noStrike" cap="none" dirty="0">
                <a:solidFill>
                  <a:schemeClr val="dk1"/>
                </a:solidFill>
                <a:latin typeface="Calibri"/>
                <a:ea typeface="Calibri"/>
                <a:cs typeface="Calibri"/>
                <a:sym typeface="Calibri"/>
              </a:rPr>
              <a:t>.</a:t>
            </a:r>
            <a:endParaRPr sz="2590" b="1" i="0" u="none" strike="noStrike" cap="none" dirty="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Bagging is a type of </a:t>
            </a:r>
            <a:r>
              <a:rPr lang="en-US" sz="2590" b="1" i="0" u="none" strike="noStrike" cap="none" dirty="0">
                <a:solidFill>
                  <a:srgbClr val="FF0000"/>
                </a:solidFill>
                <a:latin typeface="Calibri"/>
                <a:ea typeface="Calibri"/>
                <a:cs typeface="Calibri"/>
                <a:sym typeface="Calibri"/>
              </a:rPr>
              <a:t>ensemble method</a:t>
            </a:r>
            <a:r>
              <a:rPr lang="en-US" sz="2590" b="0" i="0" u="none" strike="noStrike" cap="none" dirty="0">
                <a:solidFill>
                  <a:schemeClr val="dk1"/>
                </a:solidFill>
                <a:latin typeface="Calibri"/>
                <a:ea typeface="Calibri"/>
                <a:cs typeface="Calibri"/>
                <a:sym typeface="Calibri"/>
              </a:rPr>
              <a:t>.</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The reason we use bagging is that different models often have varying degrees of generalization and test error.</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Machine Learning contests are often won using methods of </a:t>
            </a:r>
            <a:r>
              <a:rPr lang="en-US" sz="2590" b="1" i="0" u="none" strike="noStrike" cap="none" dirty="0">
                <a:solidFill>
                  <a:srgbClr val="FF0000"/>
                </a:solidFill>
                <a:latin typeface="Calibri"/>
                <a:ea typeface="Calibri"/>
                <a:cs typeface="Calibri"/>
                <a:sym typeface="Calibri"/>
              </a:rPr>
              <a:t>model averaging</a:t>
            </a:r>
            <a:r>
              <a:rPr lang="en-US" sz="2590" b="0" i="0" u="none" strike="noStrike" cap="none" dirty="0">
                <a:solidFill>
                  <a:schemeClr val="dk1"/>
                </a:solidFill>
                <a:latin typeface="Calibri"/>
                <a:ea typeface="Calibri"/>
                <a:cs typeface="Calibri"/>
                <a:sym typeface="Calibri"/>
              </a:rPr>
              <a:t> over dozens of models.</a:t>
            </a:r>
            <a:endParaRPr dirty="0"/>
          </a:p>
        </p:txBody>
      </p:sp>
    </p:spTree>
    <p:extLst>
      <p:ext uri="{BB962C8B-B14F-4D97-AF65-F5344CB8AC3E}">
        <p14:creationId xmlns:p14="http://schemas.microsoft.com/office/powerpoint/2010/main" val="2506905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p:nvPr/>
        </p:nvSpPr>
        <p:spPr>
          <a:xfrm>
            <a:off x="0" y="0"/>
            <a:ext cx="10623686" cy="56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Regularization – Generating Data (Dataset Augmentation)</a:t>
            </a:r>
            <a:endParaRPr sz="3200" b="1" dirty="0"/>
          </a:p>
        </p:txBody>
      </p:sp>
      <p:sp>
        <p:nvSpPr>
          <p:cNvPr id="4" name="Google Shape;219;p29">
            <a:extLst>
              <a:ext uri="{FF2B5EF4-FFF2-40B4-BE49-F238E27FC236}">
                <a16:creationId xmlns:a16="http://schemas.microsoft.com/office/drawing/2014/main" id="{F58152D7-6AEA-D94A-BC61-158DDE6145B4}"/>
              </a:ext>
            </a:extLst>
          </p:cNvPr>
          <p:cNvSpPr txBox="1"/>
          <p:nvPr/>
        </p:nvSpPr>
        <p:spPr>
          <a:xfrm>
            <a:off x="701029" y="997637"/>
            <a:ext cx="10623686" cy="5048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Idea – generate fake data and add it to the training data set.</a:t>
            </a: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Example for images: </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shift images several pixels in all directions, </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slight rotation, </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mirror reflection,</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slight scaling. </a:t>
            </a: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be careful – certain transformation can change the meaning:  </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r>
              <a:rPr lang="en-US" sz="2000" b="1" dirty="0">
                <a:solidFill>
                  <a:srgbClr val="0070C0"/>
                </a:solidFill>
                <a:latin typeface="Calibri"/>
                <a:ea typeface="Calibri"/>
                <a:cs typeface="Calibri"/>
                <a:sym typeface="Calibri"/>
              </a:rPr>
              <a:t>b</a:t>
            </a:r>
            <a:r>
              <a:rPr lang="en-US" sz="2000" dirty="0">
                <a:solidFill>
                  <a:schemeClr val="dk1"/>
                </a:solidFill>
                <a:latin typeface="Calibri"/>
                <a:ea typeface="Calibri"/>
                <a:cs typeface="Calibri"/>
                <a:sym typeface="Calibri"/>
              </a:rPr>
              <a:t>’ : ‘</a:t>
            </a:r>
            <a:r>
              <a:rPr lang="en-US" sz="2000" b="1" dirty="0">
                <a:solidFill>
                  <a:srgbClr val="0070C0"/>
                </a:solidFill>
                <a:latin typeface="Calibri"/>
                <a:ea typeface="Calibri"/>
                <a:cs typeface="Calibri"/>
                <a:sym typeface="Calibri"/>
              </a:rPr>
              <a:t>d</a:t>
            </a:r>
            <a:r>
              <a:rPr lang="en-US" sz="2000" dirty="0">
                <a:solidFill>
                  <a:schemeClr val="dk1"/>
                </a:solidFill>
                <a:latin typeface="Calibri"/>
                <a:ea typeface="Calibri"/>
                <a:cs typeface="Calibri"/>
                <a:sym typeface="Calibri"/>
              </a:rPr>
              <a:t>’ ,  </a:t>
            </a: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r>
              <a:rPr lang="en-US" sz="2000" b="1" dirty="0">
                <a:solidFill>
                  <a:srgbClr val="0070C0"/>
                </a:solidFill>
                <a:latin typeface="Calibri"/>
                <a:ea typeface="Calibri"/>
                <a:cs typeface="Calibri"/>
                <a:sym typeface="Calibri"/>
              </a:rPr>
              <a:t>6</a:t>
            </a:r>
            <a:r>
              <a:rPr lang="en-US" sz="2000" dirty="0">
                <a:solidFill>
                  <a:schemeClr val="dk1"/>
                </a:solidFill>
                <a:latin typeface="Calibri"/>
                <a:ea typeface="Calibri"/>
                <a:cs typeface="Calibri"/>
                <a:sym typeface="Calibri"/>
              </a:rPr>
              <a:t>’ : ‘</a:t>
            </a:r>
            <a:r>
              <a:rPr lang="en-US" sz="2000" b="1" dirty="0">
                <a:solidFill>
                  <a:srgbClr val="0070C0"/>
                </a:solidFill>
                <a:latin typeface="Calibri"/>
                <a:ea typeface="Calibri"/>
                <a:cs typeface="Calibri"/>
                <a:sym typeface="Calibri"/>
              </a:rPr>
              <a:t>9</a:t>
            </a:r>
            <a:r>
              <a:rPr lang="en-US" sz="2000"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Example - training AlphaGo Zero - playing Chess against itself.</a:t>
            </a: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Example - training self-driving car algorithm using simulator (driving inside randomly generated virtual world).</a:t>
            </a:r>
          </a:p>
          <a:p>
            <a:pPr marL="0" marR="0" lvl="0" indent="0" algn="l" rtl="0">
              <a:spcBef>
                <a:spcPts val="0"/>
              </a:spcBef>
              <a:spcAft>
                <a:spcPts val="0"/>
              </a:spcAft>
              <a:buNone/>
            </a:pPr>
            <a:endParaRPr lang="en-US"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686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87CD34-231E-FD49-B397-71765E466F73}"/>
              </a:ext>
            </a:extLst>
          </p:cNvPr>
          <p:cNvSpPr txBox="1"/>
          <p:nvPr/>
        </p:nvSpPr>
        <p:spPr>
          <a:xfrm>
            <a:off x="381000" y="416867"/>
            <a:ext cx="5816600" cy="3570208"/>
          </a:xfrm>
          <a:prstGeom prst="rect">
            <a:avLst/>
          </a:prstGeom>
          <a:noFill/>
        </p:spPr>
        <p:txBody>
          <a:bodyPr wrap="square" rtlCol="0">
            <a:spAutoFit/>
          </a:bodyPr>
          <a:lstStyle/>
          <a:p>
            <a:r>
              <a:rPr lang="en-US" sz="3200" dirty="0"/>
              <a:t>Regularization by </a:t>
            </a:r>
            <a:r>
              <a:rPr lang="en-US" sz="3200" b="1" dirty="0">
                <a:solidFill>
                  <a:srgbClr val="0070C0"/>
                </a:solidFill>
                <a:ea typeface="Calibri"/>
                <a:cs typeface="Calibri"/>
                <a:sym typeface="Calibri"/>
              </a:rPr>
              <a:t>Injecting noise</a:t>
            </a:r>
            <a:r>
              <a:rPr lang="en-US" sz="3200" dirty="0">
                <a:solidFill>
                  <a:schemeClr val="dk1"/>
                </a:solidFill>
                <a:ea typeface="Calibri"/>
                <a:cs typeface="Calibri"/>
                <a:sym typeface="Calibri"/>
              </a:rPr>
              <a:t> </a:t>
            </a:r>
          </a:p>
          <a:p>
            <a:endParaRPr lang="en-US" sz="3200" dirty="0">
              <a:solidFill>
                <a:schemeClr val="dk1"/>
              </a:solidFill>
              <a:ea typeface="Calibri"/>
              <a:cs typeface="Calibri"/>
              <a:sym typeface="Calibri"/>
            </a:endParaRPr>
          </a:p>
          <a:p>
            <a:r>
              <a:rPr lang="en-US" dirty="0">
                <a:solidFill>
                  <a:schemeClr val="dk1"/>
                </a:solidFill>
                <a:ea typeface="Calibri"/>
                <a:cs typeface="Calibri"/>
                <a:sym typeface="Calibri"/>
              </a:rPr>
              <a:t>This is very common technique.</a:t>
            </a:r>
          </a:p>
          <a:p>
            <a:endParaRPr lang="en-US" dirty="0">
              <a:solidFill>
                <a:schemeClr val="dk1"/>
              </a:solidFill>
              <a:ea typeface="Calibri"/>
              <a:cs typeface="Calibri"/>
              <a:sym typeface="Calibri"/>
            </a:endParaRPr>
          </a:p>
          <a:p>
            <a:r>
              <a:rPr lang="en-US" dirty="0">
                <a:solidFill>
                  <a:schemeClr val="dk1"/>
                </a:solidFill>
                <a:ea typeface="Calibri"/>
                <a:cs typeface="Calibri"/>
                <a:sym typeface="Calibri"/>
              </a:rPr>
              <a:t>It is another form of data augmentation. </a:t>
            </a:r>
          </a:p>
          <a:p>
            <a:endParaRPr lang="en-US" dirty="0">
              <a:solidFill>
                <a:schemeClr val="dk1"/>
              </a:solidFill>
              <a:ea typeface="Calibri"/>
              <a:cs typeface="Calibri"/>
              <a:sym typeface="Calibri"/>
            </a:endParaRPr>
          </a:p>
          <a:p>
            <a:r>
              <a:rPr lang="en-US" dirty="0">
                <a:solidFill>
                  <a:schemeClr val="dk1"/>
                </a:solidFill>
                <a:ea typeface="Calibri"/>
                <a:cs typeface="Calibri"/>
                <a:sym typeface="Calibri"/>
              </a:rPr>
              <a:t>Can be applied to:</a:t>
            </a:r>
          </a:p>
          <a:p>
            <a:r>
              <a:rPr lang="en-US" dirty="0">
                <a:solidFill>
                  <a:schemeClr val="dk1"/>
                </a:solidFill>
                <a:ea typeface="Calibri"/>
                <a:cs typeface="Calibri"/>
                <a:sym typeface="Calibri"/>
              </a:rPr>
              <a:t> .. the inputs, </a:t>
            </a:r>
          </a:p>
          <a:p>
            <a:r>
              <a:rPr lang="en-US" dirty="0">
                <a:solidFill>
                  <a:schemeClr val="dk1"/>
                </a:solidFill>
                <a:ea typeface="Calibri"/>
                <a:cs typeface="Calibri"/>
                <a:sym typeface="Calibri"/>
              </a:rPr>
              <a:t> .. the hidden units</a:t>
            </a:r>
          </a:p>
          <a:p>
            <a:r>
              <a:rPr lang="en-US" dirty="0">
                <a:solidFill>
                  <a:schemeClr val="dk1"/>
                </a:solidFill>
                <a:ea typeface="Calibri"/>
                <a:cs typeface="Calibri"/>
                <a:sym typeface="Calibri"/>
              </a:rPr>
              <a:t> .. the weights (dropout), </a:t>
            </a:r>
          </a:p>
          <a:p>
            <a:r>
              <a:rPr lang="en-US" dirty="0">
                <a:solidFill>
                  <a:schemeClr val="dk1"/>
                </a:solidFill>
                <a:ea typeface="Calibri"/>
                <a:cs typeface="Calibri"/>
                <a:sym typeface="Calibri"/>
              </a:rPr>
              <a:t> .. output targets.</a:t>
            </a:r>
          </a:p>
        </p:txBody>
      </p:sp>
      <p:pic>
        <p:nvPicPr>
          <p:cNvPr id="1026" name="Picture 2" descr="Adding Noise for Robust Deep Neural Network Models">
            <a:extLst>
              <a:ext uri="{FF2B5EF4-FFF2-40B4-BE49-F238E27FC236}">
                <a16:creationId xmlns:a16="http://schemas.microsoft.com/office/drawing/2014/main" id="{3E4DEA04-2757-CB46-8BCF-00E106A8D34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92905" y="1192320"/>
            <a:ext cx="5218096" cy="293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79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246529" y="361951"/>
            <a:ext cx="6357471" cy="58961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200" b="1" i="0" u="none" strike="noStrike" cap="none" dirty="0">
                <a:solidFill>
                  <a:schemeClr val="dk1"/>
                </a:solidFill>
                <a:latin typeface="Calibri"/>
                <a:ea typeface="Calibri"/>
                <a:cs typeface="Calibri"/>
                <a:sym typeface="Calibri"/>
              </a:rPr>
              <a:t>Regularization – Random Dropout</a:t>
            </a:r>
            <a:br>
              <a:rPr lang="en-US" sz="3200" b="1" i="0" u="none" strike="noStrike" cap="none" dirty="0">
                <a:solidFill>
                  <a:schemeClr val="dk1"/>
                </a:solidFill>
                <a:latin typeface="Calibri"/>
                <a:ea typeface="Calibri"/>
                <a:cs typeface="Calibri"/>
                <a:sym typeface="Calibri"/>
              </a:rPr>
            </a:br>
            <a:r>
              <a:rPr lang="en-US" sz="1800" b="1" i="0" u="none" strike="noStrike" cap="none" dirty="0">
                <a:solidFill>
                  <a:schemeClr val="dk1"/>
                </a:solidFill>
                <a:latin typeface="Calibri"/>
                <a:ea typeface="Calibri"/>
                <a:cs typeface="Calibri"/>
                <a:sym typeface="Calibri"/>
              </a:rPr>
              <a:t>(adding noise into training process)</a:t>
            </a:r>
            <a:endParaRPr sz="1800" b="1" i="0" u="none" strike="noStrike" cap="none" dirty="0">
              <a:solidFill>
                <a:schemeClr val="dk1"/>
              </a:solidFill>
              <a:latin typeface="Calibri"/>
              <a:ea typeface="Calibri"/>
              <a:cs typeface="Calibri"/>
              <a:sym typeface="Calibri"/>
            </a:endParaRPr>
          </a:p>
        </p:txBody>
      </p:sp>
      <p:sp>
        <p:nvSpPr>
          <p:cNvPr id="156" name="Google Shape;156;p23"/>
          <p:cNvSpPr txBox="1">
            <a:spLocks noGrp="1"/>
          </p:cNvSpPr>
          <p:nvPr>
            <p:ph type="body" idx="1"/>
          </p:nvPr>
        </p:nvSpPr>
        <p:spPr>
          <a:xfrm>
            <a:off x="246529" y="951567"/>
            <a:ext cx="11654118" cy="5328209"/>
          </a:xfrm>
          <a:prstGeom prst="rect">
            <a:avLst/>
          </a:prstGeom>
          <a:noFill/>
          <a:ln>
            <a:noFill/>
          </a:ln>
        </p:spPr>
        <p:txBody>
          <a:bodyPr spcFirstLastPara="1" wrap="square" lIns="91425" tIns="45700" rIns="91425" bIns="45700" anchor="t" anchorCtr="0">
            <a:noAutofit/>
          </a:bodyPr>
          <a:lstStyle/>
          <a:p>
            <a:r>
              <a:rPr lang="en-US" sz="2000" dirty="0"/>
              <a:t>Dropout  - a regularization technique for neural network models proposed by </a:t>
            </a:r>
            <a:r>
              <a:rPr lang="en-US" sz="2000" dirty="0">
                <a:solidFill>
                  <a:srgbClr val="FF0000"/>
                </a:solidFill>
              </a:rPr>
              <a:t>Srivastava, et al, 2014</a:t>
            </a:r>
            <a:r>
              <a:rPr lang="en-US" sz="2000" dirty="0"/>
              <a:t>. Dropout is a technique where randomly selected neurons are ignored during training. They are “dropped-out” randomly (</a:t>
            </a:r>
            <a:r>
              <a:rPr lang="en-US" sz="2000" dirty="0">
                <a:solidFill>
                  <a:srgbClr val="FF0000"/>
                </a:solidFill>
              </a:rPr>
              <a:t>by specifying a random mask vector</a:t>
            </a:r>
            <a:r>
              <a:rPr lang="en-US" sz="2000" dirty="0"/>
              <a:t>). </a:t>
            </a:r>
            <a:endParaRPr sz="20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000" b="0" i="0" u="none" strike="noStrike" cap="none" dirty="0">
                <a:solidFill>
                  <a:schemeClr val="dk1"/>
                </a:solidFill>
                <a:latin typeface="Calibri"/>
                <a:ea typeface="Calibri"/>
                <a:cs typeface="Calibri"/>
                <a:sym typeface="Calibri"/>
              </a:rPr>
              <a:t>Dropout provides an inexpensive approximation to training and evaluating a bagged ensemble of exponentially many neural networks. </a:t>
            </a:r>
            <a:r>
              <a:rPr lang="en-US" sz="2000" dirty="0">
                <a:solidFill>
                  <a:schemeClr val="dk1"/>
                </a:solidFill>
                <a:ea typeface="Calibri"/>
                <a:cs typeface="Calibri"/>
                <a:sym typeface="Calibri"/>
              </a:rPr>
              <a:t>Typically, Dropout can have good performance with only 10-20 of its exponentially many models </a:t>
            </a:r>
            <a:r>
              <a:rPr lang="en-US" sz="2000" dirty="0">
                <a:solidFill>
                  <a:srgbClr val="FF0000"/>
                </a:solidFill>
                <a:ea typeface="Calibri"/>
                <a:cs typeface="Calibri"/>
                <a:sym typeface="Calibri"/>
              </a:rPr>
              <a:t>that are averaged together using the geometric mean of the output</a:t>
            </a:r>
            <a:r>
              <a:rPr lang="en-US" sz="2000" dirty="0">
                <a:solidFill>
                  <a:schemeClr val="dk1"/>
                </a:solidFill>
                <a:ea typeface="Calibri"/>
                <a:cs typeface="Calibri"/>
                <a:sym typeface="Calibri"/>
              </a:rPr>
              <a:t>. </a:t>
            </a:r>
            <a:endParaRPr lang="en-US" sz="2000" dirty="0"/>
          </a:p>
          <a:p>
            <a:pPr lvl="0">
              <a:buClr>
                <a:schemeClr val="dk1"/>
              </a:buClr>
              <a:buSzPts val="2590"/>
              <a:buFont typeface="Arial"/>
              <a:buChar char="•"/>
            </a:pPr>
            <a:r>
              <a:rPr lang="en-US" sz="2000" dirty="0">
                <a:solidFill>
                  <a:schemeClr val="dk1"/>
                </a:solidFill>
                <a:ea typeface="Calibri"/>
                <a:cs typeface="Calibri"/>
                <a:sym typeface="Calibri"/>
              </a:rPr>
              <a:t>Weight Scaling Inference Rule: Make sure the expected total input to a unit at test time is roughly the same as the expected total input to that unit at train time. One example is randomly removing any given weight from the model 50% of the time and then dividing the values of each weight by 2 at end of training or multiply the weights by 2 during training.</a:t>
            </a:r>
          </a:p>
          <a:p>
            <a:pPr lvl="0">
              <a:buClr>
                <a:schemeClr val="dk1"/>
              </a:buClr>
              <a:buSzPts val="2590"/>
              <a:buFont typeface="Arial"/>
              <a:buChar char="•"/>
            </a:pPr>
            <a:r>
              <a:rPr lang="en-US" sz="2000" dirty="0"/>
              <a:t>Dropout is computationally cheap and usually more eﬀective than other standard computationally inexpensive regularization methods such as weight decay, ﬁlter norm constraints and sparse activity regularization. </a:t>
            </a:r>
          </a:p>
          <a:p>
            <a:pPr lvl="0">
              <a:buClr>
                <a:schemeClr val="dk1"/>
              </a:buClr>
              <a:buSzPts val="2590"/>
              <a:buFont typeface="Arial"/>
              <a:buChar char="•"/>
            </a:pPr>
            <a:r>
              <a:rPr lang="en-US" sz="2000" dirty="0"/>
              <a:t>Dropout may also be combined with other forms of regularization to yield a further improvement.</a:t>
            </a:r>
          </a:p>
          <a:p>
            <a:pPr lvl="0">
              <a:buClr>
                <a:schemeClr val="dk1"/>
              </a:buClr>
              <a:buSzPts val="2590"/>
              <a:buFont typeface="Arial"/>
              <a:buChar char="•"/>
            </a:pPr>
            <a:r>
              <a:rPr lang="en-US" sz="2000" dirty="0"/>
              <a:t>Dropout works well with nearly any model that uses a distributed representation and can be trained with stochastic gradient descent.</a:t>
            </a:r>
            <a:endParaRPr sz="2000" dirty="0"/>
          </a:p>
          <a:p>
            <a:pPr marL="228600" marR="0" lvl="0" indent="-50800" algn="l" rtl="0">
              <a:lnSpc>
                <a:spcPct val="90000"/>
              </a:lnSpc>
              <a:spcBef>
                <a:spcPts val="1000"/>
              </a:spcBef>
              <a:spcAft>
                <a:spcPts val="0"/>
              </a:spcAft>
              <a:buClr>
                <a:schemeClr val="dk1"/>
              </a:buClr>
              <a:buSzPts val="2800"/>
              <a:buFont typeface="Arial"/>
              <a:buNone/>
            </a:pPr>
            <a:endParaRPr sz="2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620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246530" y="176867"/>
            <a:ext cx="6831164" cy="49548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200" b="1" i="0" u="none" strike="noStrike" cap="none" dirty="0">
                <a:solidFill>
                  <a:schemeClr val="dk1"/>
                </a:solidFill>
                <a:latin typeface="Calibri"/>
                <a:ea typeface="Calibri"/>
                <a:cs typeface="Calibri"/>
                <a:sym typeface="Calibri"/>
              </a:rPr>
              <a:t>Regularization - Adversarial Training</a:t>
            </a:r>
            <a:endParaRPr sz="3200" b="1" i="0" u="none" strike="noStrike" cap="none" dirty="0">
              <a:solidFill>
                <a:schemeClr val="dk1"/>
              </a:solidFill>
              <a:latin typeface="Calibri"/>
              <a:ea typeface="Calibri"/>
              <a:cs typeface="Calibri"/>
              <a:sym typeface="Calibri"/>
            </a:endParaRPr>
          </a:p>
        </p:txBody>
      </p:sp>
      <p:pic>
        <p:nvPicPr>
          <p:cNvPr id="211" name="Google Shape;211;p32"/>
          <p:cNvPicPr preferRelativeResize="0"/>
          <p:nvPr/>
        </p:nvPicPr>
        <p:blipFill rotWithShape="1">
          <a:blip r:embed="rId3">
            <a:alphaModFix/>
          </a:blip>
          <a:srcRect/>
          <a:stretch/>
        </p:blipFill>
        <p:spPr>
          <a:xfrm>
            <a:off x="1382708" y="2013883"/>
            <a:ext cx="8723779" cy="4707549"/>
          </a:xfrm>
          <a:prstGeom prst="rect">
            <a:avLst/>
          </a:prstGeom>
          <a:noFill/>
          <a:ln>
            <a:noFill/>
          </a:ln>
        </p:spPr>
      </p:pic>
      <p:sp>
        <p:nvSpPr>
          <p:cNvPr id="2" name="TextBox 1">
            <a:extLst>
              <a:ext uri="{FF2B5EF4-FFF2-40B4-BE49-F238E27FC236}">
                <a16:creationId xmlns:a16="http://schemas.microsoft.com/office/drawing/2014/main" id="{BB325C5A-CB0B-5F49-9BFB-AEE80BC9BBA8}"/>
              </a:ext>
            </a:extLst>
          </p:cNvPr>
          <p:cNvSpPr txBox="1"/>
          <p:nvPr/>
        </p:nvSpPr>
        <p:spPr>
          <a:xfrm>
            <a:off x="416859" y="672354"/>
            <a:ext cx="10919012" cy="1051570"/>
          </a:xfrm>
          <a:prstGeom prst="rect">
            <a:avLst/>
          </a:prstGeom>
          <a:noFill/>
        </p:spPr>
        <p:txBody>
          <a:bodyPr wrap="square" rtlCol="0">
            <a:spAutoFit/>
          </a:bodyPr>
          <a:lstStyle/>
          <a:p>
            <a:pPr marL="228600" lvl="0" indent="-228600">
              <a:lnSpc>
                <a:spcPct val="90000"/>
              </a:lnSpc>
              <a:buClr>
                <a:schemeClr val="dk1"/>
              </a:buClr>
              <a:buSzPts val="2800"/>
              <a:buFont typeface="Arial"/>
              <a:buChar char="•"/>
            </a:pPr>
            <a:r>
              <a:rPr lang="en-US" sz="2000" dirty="0">
                <a:solidFill>
                  <a:schemeClr val="dk1"/>
                </a:solidFill>
                <a:ea typeface="Calibri"/>
                <a:cs typeface="Calibri"/>
                <a:sym typeface="Calibri"/>
              </a:rPr>
              <a:t>Problem: if a network consists of primarily linear elements, small changes to the input data may cause large errors in the output.</a:t>
            </a:r>
          </a:p>
          <a:p>
            <a:pPr marL="228600" lvl="0" indent="-228600">
              <a:lnSpc>
                <a:spcPct val="90000"/>
              </a:lnSpc>
              <a:spcBef>
                <a:spcPts val="1000"/>
              </a:spcBef>
              <a:buClr>
                <a:schemeClr val="dk1"/>
              </a:buClr>
              <a:buSzPts val="2800"/>
              <a:buFont typeface="Arial"/>
              <a:buChar char="•"/>
            </a:pPr>
            <a:r>
              <a:rPr lang="en-US" sz="2000" dirty="0">
                <a:solidFill>
                  <a:schemeClr val="dk1"/>
                </a:solidFill>
                <a:ea typeface="Calibri"/>
                <a:cs typeface="Calibri"/>
                <a:sym typeface="Calibri"/>
              </a:rPr>
              <a:t>Solution: train your network using injected randomness.</a:t>
            </a:r>
            <a:endParaRPr lang="en-US" sz="2000" dirty="0"/>
          </a:p>
        </p:txBody>
      </p:sp>
    </p:spTree>
    <p:extLst>
      <p:ext uri="{BB962C8B-B14F-4D97-AF65-F5344CB8AC3E}">
        <p14:creationId xmlns:p14="http://schemas.microsoft.com/office/powerpoint/2010/main" val="191835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C48292D7-C0FA-7740-85EA-21E789F96C5D}"/>
              </a:ext>
            </a:extLst>
          </p:cNvPr>
          <p:cNvSpPr txBox="1"/>
          <p:nvPr/>
        </p:nvSpPr>
        <p:spPr>
          <a:xfrm>
            <a:off x="2649070" y="1216932"/>
            <a:ext cx="6642847" cy="461665"/>
          </a:xfrm>
          <a:prstGeom prst="rect">
            <a:avLst/>
          </a:prstGeom>
          <a:noFill/>
        </p:spPr>
        <p:txBody>
          <a:bodyPr wrap="square" rtlCol="0">
            <a:spAutoFit/>
          </a:bodyPr>
          <a:lstStyle/>
          <a:p>
            <a:r>
              <a:rPr lang="en-US" sz="2400" b="1" dirty="0"/>
              <a:t>Machine Learning Systems = Prediction Machines</a:t>
            </a:r>
          </a:p>
        </p:txBody>
      </p:sp>
      <p:pic>
        <p:nvPicPr>
          <p:cNvPr id="2" name="Picture 1">
            <a:extLst>
              <a:ext uri="{FF2B5EF4-FFF2-40B4-BE49-F238E27FC236}">
                <a16:creationId xmlns:a16="http://schemas.microsoft.com/office/drawing/2014/main" id="{C94B984A-C757-994A-B6E8-3FA50DA1DB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 y="1916179"/>
            <a:ext cx="6117130" cy="3449197"/>
          </a:xfrm>
          <a:prstGeom prst="rect">
            <a:avLst/>
          </a:prstGeom>
        </p:spPr>
      </p:pic>
      <p:sp>
        <p:nvSpPr>
          <p:cNvPr id="3" name="TextBox 2">
            <a:extLst>
              <a:ext uri="{FF2B5EF4-FFF2-40B4-BE49-F238E27FC236}">
                <a16:creationId xmlns:a16="http://schemas.microsoft.com/office/drawing/2014/main" id="{1145D382-E115-314D-B3F7-DADF8E3C60E0}"/>
              </a:ext>
            </a:extLst>
          </p:cNvPr>
          <p:cNvSpPr txBox="1"/>
          <p:nvPr/>
        </p:nvSpPr>
        <p:spPr>
          <a:xfrm>
            <a:off x="147919" y="5459506"/>
            <a:ext cx="2501152" cy="738664"/>
          </a:xfrm>
          <a:prstGeom prst="rect">
            <a:avLst/>
          </a:prstGeom>
          <a:noFill/>
        </p:spPr>
        <p:txBody>
          <a:bodyPr wrap="square" rtlCol="0">
            <a:spAutoFit/>
          </a:bodyPr>
          <a:lstStyle/>
          <a:p>
            <a:r>
              <a:rPr lang="en-US" sz="2400" b="1" dirty="0"/>
              <a:t>Ajay Agrawal</a:t>
            </a:r>
          </a:p>
          <a:p>
            <a:r>
              <a:rPr lang="en-US" dirty="0"/>
              <a:t>University of Toronto</a:t>
            </a:r>
          </a:p>
        </p:txBody>
      </p:sp>
      <p:sp>
        <p:nvSpPr>
          <p:cNvPr id="9" name="TextBox 8">
            <a:extLst>
              <a:ext uri="{FF2B5EF4-FFF2-40B4-BE49-F238E27FC236}">
                <a16:creationId xmlns:a16="http://schemas.microsoft.com/office/drawing/2014/main" id="{E1767B65-956F-8B4D-86D8-67766228C237}"/>
              </a:ext>
            </a:extLst>
          </p:cNvPr>
          <p:cNvSpPr txBox="1"/>
          <p:nvPr/>
        </p:nvSpPr>
        <p:spPr>
          <a:xfrm>
            <a:off x="7308475" y="2756647"/>
            <a:ext cx="3966883" cy="1384995"/>
          </a:xfrm>
          <a:prstGeom prst="rect">
            <a:avLst/>
          </a:prstGeom>
          <a:noFill/>
        </p:spPr>
        <p:txBody>
          <a:bodyPr wrap="square" rtlCol="0">
            <a:spAutoFit/>
          </a:bodyPr>
          <a:lstStyle/>
          <a:p>
            <a:r>
              <a:rPr lang="en-US" sz="2800" dirty="0"/>
              <a:t>ML = "Cheap Predictions"</a:t>
            </a:r>
          </a:p>
          <a:p>
            <a:endParaRPr lang="en-US" sz="2800" dirty="0"/>
          </a:p>
          <a:p>
            <a:r>
              <a:rPr lang="en-US" sz="2800" dirty="0"/>
              <a:t>AI = "Cheap Predictions"</a:t>
            </a:r>
          </a:p>
        </p:txBody>
      </p:sp>
    </p:spTree>
    <p:extLst>
      <p:ext uri="{BB962C8B-B14F-4D97-AF65-F5344CB8AC3E}">
        <p14:creationId xmlns:p14="http://schemas.microsoft.com/office/powerpoint/2010/main" val="15605451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p:nvPr/>
        </p:nvSpPr>
        <p:spPr>
          <a:xfrm>
            <a:off x="402901" y="206469"/>
            <a:ext cx="644165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Regularization - Early Stopping.</a:t>
            </a:r>
            <a:endParaRPr sz="3200" b="1" dirty="0"/>
          </a:p>
        </p:txBody>
      </p:sp>
      <p:sp>
        <p:nvSpPr>
          <p:cNvPr id="252" name="Google Shape;252;p34"/>
          <p:cNvSpPr txBox="1"/>
          <p:nvPr/>
        </p:nvSpPr>
        <p:spPr>
          <a:xfrm>
            <a:off x="402901" y="968188"/>
            <a:ext cx="11659112" cy="48936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When training large models with sufficient representational capacity to overfit the task, we often observe that training error decreases steadily over time,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but validation set error begins to rise again.</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Every time the error on the validation set improves, we store a copy of the model parameters, so that we can go back to them and stop training.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This is called “</a:t>
            </a:r>
            <a:r>
              <a:rPr lang="en-US" sz="2400" b="1" dirty="0">
                <a:solidFill>
                  <a:srgbClr val="0070C0"/>
                </a:solidFill>
                <a:latin typeface="Calibri"/>
                <a:ea typeface="Calibri"/>
                <a:cs typeface="Calibri"/>
                <a:sym typeface="Calibri"/>
              </a:rPr>
              <a:t>Early stopping</a:t>
            </a:r>
            <a:r>
              <a:rPr lang="en-US" sz="2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rgbClr val="0070C0"/>
                </a:solidFill>
                <a:latin typeface="Calibri"/>
                <a:ea typeface="Calibri"/>
                <a:cs typeface="Calibri"/>
                <a:sym typeface="Calibri"/>
              </a:rPr>
              <a:t>Early stopping</a:t>
            </a:r>
            <a:r>
              <a:rPr lang="en-US" sz="2400" dirty="0">
                <a:solidFill>
                  <a:schemeClr val="dk1"/>
                </a:solidFill>
                <a:latin typeface="Calibri"/>
                <a:ea typeface="Calibri"/>
                <a:cs typeface="Calibri"/>
                <a:sym typeface="Calibri"/>
              </a:rPr>
              <a:t> </a:t>
            </a:r>
            <a:r>
              <a:rPr lang="en-US" sz="2400" b="1" dirty="0">
                <a:solidFill>
                  <a:srgbClr val="FF0000"/>
                </a:solidFill>
                <a:latin typeface="Calibri"/>
                <a:ea typeface="Calibri"/>
                <a:cs typeface="Calibri"/>
                <a:sym typeface="Calibri"/>
              </a:rPr>
              <a:t>requires a validation set</a:t>
            </a:r>
            <a:r>
              <a:rPr lang="en-US" sz="2400" dirty="0">
                <a:solidFill>
                  <a:schemeClr val="dk1"/>
                </a:solidFill>
                <a:latin typeface="Calibri"/>
                <a:ea typeface="Calibri"/>
                <a:cs typeface="Calibri"/>
                <a:sym typeface="Calibri"/>
              </a:rPr>
              <a:t>, which means some training data is not fed to the model. To best exploit this extra data, one can perform extra training after the initial training with early stopping has completed. In the second, extra training step, all of the training data is included.</a:t>
            </a:r>
            <a:endParaRPr dirty="0"/>
          </a:p>
        </p:txBody>
      </p:sp>
    </p:spTree>
    <p:extLst>
      <p:ext uri="{BB962C8B-B14F-4D97-AF65-F5344CB8AC3E}">
        <p14:creationId xmlns:p14="http://schemas.microsoft.com/office/powerpoint/2010/main" val="165696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0E6DE3-1C17-F943-92D9-7C1B0941FC90}"/>
              </a:ext>
            </a:extLst>
          </p:cNvPr>
          <p:cNvSpPr txBox="1"/>
          <p:nvPr/>
        </p:nvSpPr>
        <p:spPr>
          <a:xfrm>
            <a:off x="-1" y="0"/>
            <a:ext cx="8704613" cy="523220"/>
          </a:xfrm>
          <a:prstGeom prst="rect">
            <a:avLst/>
          </a:prstGeom>
          <a:noFill/>
        </p:spPr>
        <p:txBody>
          <a:bodyPr wrap="square" rtlCol="0">
            <a:spAutoFit/>
          </a:bodyPr>
          <a:lstStyle/>
          <a:p>
            <a:r>
              <a:rPr lang="en-US" sz="2800" b="1" dirty="0"/>
              <a:t>Regularization – Evolutionary (Meta) Learning</a:t>
            </a:r>
          </a:p>
        </p:txBody>
      </p:sp>
      <p:sp>
        <p:nvSpPr>
          <p:cNvPr id="5" name="TextBox 4">
            <a:extLst>
              <a:ext uri="{FF2B5EF4-FFF2-40B4-BE49-F238E27FC236}">
                <a16:creationId xmlns:a16="http://schemas.microsoft.com/office/drawing/2014/main" id="{21B7499B-C445-714F-8426-C77D0062F97D}"/>
              </a:ext>
            </a:extLst>
          </p:cNvPr>
          <p:cNvSpPr txBox="1"/>
          <p:nvPr/>
        </p:nvSpPr>
        <p:spPr>
          <a:xfrm>
            <a:off x="1" y="869783"/>
            <a:ext cx="9417132" cy="5663089"/>
          </a:xfrm>
          <a:prstGeom prst="rect">
            <a:avLst/>
          </a:prstGeom>
          <a:noFill/>
        </p:spPr>
        <p:txBody>
          <a:bodyPr wrap="square" rtlCol="0">
            <a:spAutoFit/>
          </a:bodyPr>
          <a:lstStyle/>
          <a:p>
            <a:r>
              <a:rPr lang="en-US" sz="2400" b="1" dirty="0"/>
              <a:t>Meta Learning = learn to learn</a:t>
            </a:r>
          </a:p>
          <a:p>
            <a:endParaRPr lang="en-US" dirty="0"/>
          </a:p>
          <a:p>
            <a:r>
              <a:rPr lang="en-US" sz="1600" dirty="0"/>
              <a:t>For example, automatically find the best model architecture and hyperparameters (Meta-parameters).</a:t>
            </a:r>
          </a:p>
          <a:p>
            <a:r>
              <a:rPr lang="en-US" sz="1600" dirty="0"/>
              <a:t>Search for optimum in a multi-dimensional space of architectures and hyperparameters (Meta-Space).</a:t>
            </a:r>
          </a:p>
          <a:p>
            <a:r>
              <a:rPr lang="en-US" sz="1600" dirty="0"/>
              <a:t>We can optimize for different things - accuracy, generalization, speed, power-effectiveness, etc.</a:t>
            </a:r>
          </a:p>
          <a:p>
            <a:endParaRPr lang="en-US" sz="1600" dirty="0"/>
          </a:p>
          <a:p>
            <a:r>
              <a:rPr lang="en-US" sz="1600" dirty="0"/>
              <a:t>Random search is slow.</a:t>
            </a:r>
          </a:p>
          <a:p>
            <a:r>
              <a:rPr lang="en-US" sz="1600" dirty="0"/>
              <a:t>Evolutionary approach is much faster. </a:t>
            </a:r>
          </a:p>
          <a:p>
            <a:r>
              <a:rPr lang="en-US" sz="1600" dirty="0"/>
              <a:t>It is similar to Gradient Descent in the space of hyper-parameters.</a:t>
            </a:r>
          </a:p>
          <a:p>
            <a:r>
              <a:rPr lang="en-US" sz="1600" dirty="0"/>
              <a:t>Idea – let models change and compete, select the best, repeat.</a:t>
            </a:r>
          </a:p>
          <a:p>
            <a:r>
              <a:rPr lang="en-US" sz="1600" dirty="0"/>
              <a:t>Similar to Darwinian evolution in biology.</a:t>
            </a:r>
          </a:p>
          <a:p>
            <a:endParaRPr lang="en-US" sz="1600" dirty="0"/>
          </a:p>
          <a:p>
            <a:r>
              <a:rPr lang="en-US" sz="1600" dirty="0"/>
              <a:t>Examples of random "mutations": remove a convolution, add skip connection, change learning rate, etc.</a:t>
            </a:r>
          </a:p>
          <a:p>
            <a:r>
              <a:rPr lang="en-US" sz="1600" dirty="0"/>
              <a:t>Combinations - analogous to genetic recombination - combining genes (hyperparameters) of two parents.</a:t>
            </a:r>
          </a:p>
          <a:p>
            <a:endParaRPr lang="en-US" sz="1600" dirty="0"/>
          </a:p>
          <a:p>
            <a:r>
              <a:rPr lang="en-US" sz="1600" dirty="0"/>
              <a:t>Many groups are working on the subject:</a:t>
            </a:r>
          </a:p>
          <a:p>
            <a:r>
              <a:rPr lang="en-US" sz="1600" dirty="0"/>
              <a:t>    - </a:t>
            </a:r>
            <a:r>
              <a:rPr lang="en-US" sz="1600" dirty="0" err="1"/>
              <a:t>OpenAI</a:t>
            </a:r>
            <a:r>
              <a:rPr lang="en-US" sz="1600" dirty="0"/>
              <a:t> (Reptile, MAML)</a:t>
            </a:r>
          </a:p>
          <a:p>
            <a:r>
              <a:rPr lang="en-US" sz="1600" dirty="0"/>
              <a:t>    - Uber Labs ( differentiable plasticity )</a:t>
            </a:r>
          </a:p>
          <a:p>
            <a:r>
              <a:rPr lang="en-US" sz="1600" dirty="0"/>
              <a:t>    - Sentient Labs (evolutionary optimization of gated networks (LSTMs) for language modeling)</a:t>
            </a:r>
          </a:p>
          <a:p>
            <a:r>
              <a:rPr lang="en-US" sz="1600" dirty="0"/>
              <a:t>    - Google DeepMind</a:t>
            </a:r>
          </a:p>
          <a:p>
            <a:r>
              <a:rPr lang="en-US" sz="1600" dirty="0"/>
              <a:t>    - Google Brain </a:t>
            </a:r>
            <a:r>
              <a:rPr lang="en-US" sz="1600" dirty="0" err="1"/>
              <a:t>AutoML</a:t>
            </a:r>
            <a:r>
              <a:rPr lang="en-US" sz="1600" dirty="0"/>
              <a:t>, </a:t>
            </a:r>
            <a:r>
              <a:rPr lang="en-US" sz="1600" dirty="0" err="1"/>
              <a:t>Amoebanet</a:t>
            </a:r>
            <a:r>
              <a:rPr lang="en-US" sz="1600" dirty="0"/>
              <a:t>, </a:t>
            </a:r>
            <a:r>
              <a:rPr lang="en-US" sz="1600" dirty="0" err="1"/>
              <a:t>AdaNet</a:t>
            </a:r>
            <a:endParaRPr lang="en-US" sz="1600" dirty="0"/>
          </a:p>
          <a:p>
            <a:r>
              <a:rPr lang="en-US" sz="1600" dirty="0"/>
              <a:t>    - H2O.ai - </a:t>
            </a:r>
            <a:r>
              <a:rPr lang="en-US" sz="1600" dirty="0" err="1"/>
              <a:t>AutoML</a:t>
            </a:r>
            <a:r>
              <a:rPr lang="en-US" sz="1600" dirty="0"/>
              <a:t> and Driverless AI</a:t>
            </a:r>
          </a:p>
        </p:txBody>
      </p:sp>
      <p:pic>
        <p:nvPicPr>
          <p:cNvPr id="6" name="Picture 5">
            <a:extLst>
              <a:ext uri="{FF2B5EF4-FFF2-40B4-BE49-F238E27FC236}">
                <a16:creationId xmlns:a16="http://schemas.microsoft.com/office/drawing/2014/main" id="{CF9EAC2B-56E0-8D4F-9A59-03F510A476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40788" y="0"/>
            <a:ext cx="1851212" cy="2431819"/>
          </a:xfrm>
          <a:prstGeom prst="rect">
            <a:avLst/>
          </a:prstGeom>
        </p:spPr>
      </p:pic>
      <p:sp>
        <p:nvSpPr>
          <p:cNvPr id="7" name="TextBox 6">
            <a:extLst>
              <a:ext uri="{FF2B5EF4-FFF2-40B4-BE49-F238E27FC236}">
                <a16:creationId xmlns:a16="http://schemas.microsoft.com/office/drawing/2014/main" id="{932D76D2-2B74-044E-A484-37E6763D390B}"/>
              </a:ext>
            </a:extLst>
          </p:cNvPr>
          <p:cNvSpPr txBox="1"/>
          <p:nvPr/>
        </p:nvSpPr>
        <p:spPr>
          <a:xfrm>
            <a:off x="10473204" y="2431819"/>
            <a:ext cx="1720850" cy="369332"/>
          </a:xfrm>
          <a:prstGeom prst="rect">
            <a:avLst/>
          </a:prstGeom>
          <a:noFill/>
        </p:spPr>
        <p:txBody>
          <a:bodyPr wrap="square" rtlCol="0">
            <a:spAutoFit/>
          </a:bodyPr>
          <a:lstStyle/>
          <a:p>
            <a:r>
              <a:rPr lang="en-US" dirty="0"/>
              <a:t>Charles Darwin</a:t>
            </a:r>
          </a:p>
        </p:txBody>
      </p:sp>
      <p:pic>
        <p:nvPicPr>
          <p:cNvPr id="8" name="Picture 7">
            <a:extLst>
              <a:ext uri="{FF2B5EF4-FFF2-40B4-BE49-F238E27FC236}">
                <a16:creationId xmlns:a16="http://schemas.microsoft.com/office/drawing/2014/main" id="{9B1B7386-9309-284D-BA45-03D2D3EBAB1C}"/>
              </a:ext>
            </a:extLst>
          </p:cNvPr>
          <p:cNvPicPr>
            <a:picLocks noChangeAspect="1"/>
          </p:cNvPicPr>
          <p:nvPr/>
        </p:nvPicPr>
        <p:blipFill>
          <a:blip r:embed="rId3"/>
          <a:stretch>
            <a:fillRect/>
          </a:stretch>
        </p:blipFill>
        <p:spPr>
          <a:xfrm>
            <a:off x="10688544" y="3531170"/>
            <a:ext cx="1155700" cy="1701800"/>
          </a:xfrm>
          <a:prstGeom prst="rect">
            <a:avLst/>
          </a:prstGeom>
        </p:spPr>
      </p:pic>
    </p:spTree>
    <p:extLst>
      <p:ext uri="{BB962C8B-B14F-4D97-AF65-F5344CB8AC3E}">
        <p14:creationId xmlns:p14="http://schemas.microsoft.com/office/powerpoint/2010/main" val="1360116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2D86BB-6CD9-6545-A136-C3C2957B874A}"/>
              </a:ext>
            </a:extLst>
          </p:cNvPr>
          <p:cNvSpPr txBox="1"/>
          <p:nvPr/>
        </p:nvSpPr>
        <p:spPr>
          <a:xfrm>
            <a:off x="7232200" y="443566"/>
            <a:ext cx="4757168" cy="5970865"/>
          </a:xfrm>
          <a:prstGeom prst="rect">
            <a:avLst/>
          </a:prstGeom>
          <a:noFill/>
        </p:spPr>
        <p:txBody>
          <a:bodyPr wrap="square" rtlCol="0">
            <a:spAutoFit/>
          </a:bodyPr>
          <a:lstStyle/>
          <a:p>
            <a:r>
              <a:rPr lang="en-US" sz="2800" b="1" dirty="0">
                <a:solidFill>
                  <a:srgbClr val="0070C0"/>
                </a:solidFill>
              </a:rPr>
              <a:t>Regress vs Progress.</a:t>
            </a:r>
          </a:p>
          <a:p>
            <a:endParaRPr lang="en-US" sz="1400" dirty="0"/>
          </a:p>
          <a:p>
            <a:r>
              <a:rPr lang="en-US" dirty="0"/>
              <a:t>Regress = simplify to the core, to the basics.</a:t>
            </a:r>
          </a:p>
          <a:p>
            <a:endParaRPr lang="en-US" dirty="0"/>
          </a:p>
          <a:p>
            <a:r>
              <a:rPr lang="en-US" dirty="0"/>
              <a:t>Regression - develop a simple model (based </a:t>
            </a:r>
          </a:p>
          <a:p>
            <a:r>
              <a:rPr lang="en-US" dirty="0"/>
              <a:t>on training data) so that this simple model can</a:t>
            </a:r>
          </a:p>
          <a:p>
            <a:r>
              <a:rPr lang="en-US" dirty="0"/>
              <a:t>do predictions.</a:t>
            </a:r>
          </a:p>
          <a:p>
            <a:endParaRPr lang="en-US" dirty="0"/>
          </a:p>
          <a:p>
            <a:r>
              <a:rPr lang="en-US" dirty="0"/>
              <a:t>Model - a function that returns prediction based</a:t>
            </a:r>
          </a:p>
          <a:p>
            <a:r>
              <a:rPr lang="en-US" dirty="0"/>
              <a:t>on input arguments.</a:t>
            </a:r>
          </a:p>
          <a:p>
            <a:r>
              <a:rPr lang="en-US" sz="1400" dirty="0"/>
              <a:t>=================</a:t>
            </a:r>
          </a:p>
          <a:p>
            <a:r>
              <a:rPr lang="en-US" sz="1400" dirty="0"/>
              <a:t>Example 1 - Linear Regression</a:t>
            </a:r>
          </a:p>
          <a:p>
            <a:r>
              <a:rPr lang="en-US" sz="1400" dirty="0"/>
              <a:t>  (draw straight line through points). </a:t>
            </a:r>
          </a:p>
          <a:p>
            <a:r>
              <a:rPr lang="en-US" sz="1400" dirty="0"/>
              <a:t>  Model function uses two parameters [</a:t>
            </a:r>
            <a:r>
              <a:rPr lang="en-US" sz="1400" dirty="0" err="1"/>
              <a:t>a,b</a:t>
            </a:r>
            <a:r>
              <a:rPr lang="en-US" sz="1400" dirty="0"/>
              <a:t>] under the hood:</a:t>
            </a:r>
          </a:p>
          <a:p>
            <a:endParaRPr lang="en-US" sz="1400" dirty="0"/>
          </a:p>
          <a:p>
            <a:r>
              <a:rPr lang="en-US" sz="1400" dirty="0"/>
              <a:t>          def </a:t>
            </a:r>
            <a:r>
              <a:rPr lang="en-US" sz="1400" dirty="0" err="1"/>
              <a:t>linear_regression</a:t>
            </a:r>
            <a:r>
              <a:rPr lang="en-US" sz="1400" dirty="0"/>
              <a:t>(x):</a:t>
            </a:r>
          </a:p>
          <a:p>
            <a:r>
              <a:rPr lang="en-US" sz="1400" dirty="0"/>
              <a:t>              return (a*x + b)</a:t>
            </a:r>
          </a:p>
          <a:p>
            <a:endParaRPr lang="en-US" sz="1400" dirty="0"/>
          </a:p>
          <a:p>
            <a:r>
              <a:rPr lang="en-US" sz="1400" dirty="0"/>
              <a:t>  Training data - array of data points (</a:t>
            </a:r>
            <a:r>
              <a:rPr lang="en-US" sz="1400" dirty="0" err="1"/>
              <a:t>x,y</a:t>
            </a:r>
            <a:r>
              <a:rPr lang="en-US" sz="1400" dirty="0"/>
              <a:t>)</a:t>
            </a:r>
          </a:p>
          <a:p>
            <a:r>
              <a:rPr lang="en-US" sz="1400" dirty="0"/>
              <a:t> </a:t>
            </a:r>
          </a:p>
          <a:p>
            <a:r>
              <a:rPr lang="en-US" sz="1400" dirty="0"/>
              <a:t>  Training of the Linear Regression model means simply</a:t>
            </a:r>
          </a:p>
          <a:p>
            <a:r>
              <a:rPr lang="en-US" sz="1400" dirty="0"/>
              <a:t>  finding two numbers (a=slope, b=intercept) which do</a:t>
            </a:r>
          </a:p>
          <a:p>
            <a:r>
              <a:rPr lang="en-US" sz="1400" dirty="0"/>
              <a:t>  the best fit between the model and training data </a:t>
            </a:r>
          </a:p>
          <a:p>
            <a:r>
              <a:rPr lang="en-US" sz="1400" dirty="0"/>
              <a:t>  (minimize the error between model and data).</a:t>
            </a:r>
          </a:p>
        </p:txBody>
      </p:sp>
      <p:sp>
        <p:nvSpPr>
          <p:cNvPr id="6" name="Google Shape;169;p23">
            <a:extLst>
              <a:ext uri="{FF2B5EF4-FFF2-40B4-BE49-F238E27FC236}">
                <a16:creationId xmlns:a16="http://schemas.microsoft.com/office/drawing/2014/main" id="{077086D1-6660-F340-8A86-281EA16EDCBD}"/>
              </a:ext>
            </a:extLst>
          </p:cNvPr>
          <p:cNvSpPr txBox="1"/>
          <p:nvPr/>
        </p:nvSpPr>
        <p:spPr>
          <a:xfrm>
            <a:off x="106927" y="0"/>
            <a:ext cx="6865374" cy="203946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solidFill>
                  <a:srgbClr val="0070C0"/>
                </a:solidFill>
              </a:rPr>
              <a:t>OK, so what is Machine Learning Model?</a:t>
            </a:r>
            <a:endParaRPr sz="2400" dirty="0">
              <a:solidFill>
                <a:srgbClr val="0070C0"/>
              </a:solidFill>
            </a:endParaRPr>
          </a:p>
          <a:p>
            <a:pPr marL="0" lvl="0" indent="0" algn="l" rtl="0">
              <a:spcBef>
                <a:spcPts val="0"/>
              </a:spcBef>
              <a:spcAft>
                <a:spcPts val="0"/>
              </a:spcAft>
              <a:buNone/>
            </a:pPr>
            <a:r>
              <a:rPr lang="en-US" sz="2400" dirty="0"/>
              <a:t>.. A computer program, a function </a:t>
            </a:r>
          </a:p>
          <a:p>
            <a:pPr marL="0" lvl="0" indent="0" algn="l" rtl="0">
              <a:spcBef>
                <a:spcPts val="0"/>
              </a:spcBef>
              <a:spcAft>
                <a:spcPts val="0"/>
              </a:spcAft>
              <a:buNone/>
            </a:pPr>
            <a:r>
              <a:rPr lang="en-US" sz="2400" dirty="0"/>
              <a:t>.. used to describe data in a compressed way </a:t>
            </a:r>
          </a:p>
          <a:p>
            <a:pPr marL="0" lvl="0" indent="0" algn="l" rtl="0">
              <a:spcBef>
                <a:spcPts val="0"/>
              </a:spcBef>
              <a:spcAft>
                <a:spcPts val="0"/>
              </a:spcAft>
              <a:buNone/>
            </a:pPr>
            <a:r>
              <a:rPr lang="en-US" sz="2400" dirty="0"/>
              <a:t>.. to make predictions and take actions </a:t>
            </a:r>
          </a:p>
          <a:p>
            <a:pPr marL="0" lvl="0" indent="0" algn="l" rtl="0">
              <a:spcBef>
                <a:spcPts val="0"/>
              </a:spcBef>
              <a:spcAft>
                <a:spcPts val="0"/>
              </a:spcAft>
              <a:buNone/>
            </a:pPr>
            <a:r>
              <a:rPr lang="en-US" sz="2400" dirty="0"/>
              <a:t>.. most common ML tasks - regression or classification</a:t>
            </a:r>
            <a:endParaRPr sz="2400" dirty="0"/>
          </a:p>
        </p:txBody>
      </p:sp>
      <p:pic>
        <p:nvPicPr>
          <p:cNvPr id="7" name="Picture 6">
            <a:extLst>
              <a:ext uri="{FF2B5EF4-FFF2-40B4-BE49-F238E27FC236}">
                <a16:creationId xmlns:a16="http://schemas.microsoft.com/office/drawing/2014/main" id="{D4110772-58E2-FB43-A5E1-BD941729AA9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49462" y="2424609"/>
            <a:ext cx="3618027" cy="2393928"/>
          </a:xfrm>
          <a:prstGeom prst="rect">
            <a:avLst/>
          </a:prstGeom>
        </p:spPr>
      </p:pic>
      <p:sp>
        <p:nvSpPr>
          <p:cNvPr id="8" name="TextBox 7">
            <a:extLst>
              <a:ext uri="{FF2B5EF4-FFF2-40B4-BE49-F238E27FC236}">
                <a16:creationId xmlns:a16="http://schemas.microsoft.com/office/drawing/2014/main" id="{92B0DBBE-7035-AF4D-A9EE-E00D0D112D03}"/>
              </a:ext>
            </a:extLst>
          </p:cNvPr>
          <p:cNvSpPr txBox="1"/>
          <p:nvPr/>
        </p:nvSpPr>
        <p:spPr>
          <a:xfrm>
            <a:off x="1054460" y="5011109"/>
            <a:ext cx="4558937" cy="1477328"/>
          </a:xfrm>
          <a:prstGeom prst="rect">
            <a:avLst/>
          </a:prstGeom>
          <a:noFill/>
        </p:spPr>
        <p:txBody>
          <a:bodyPr wrap="square" rtlCol="0">
            <a:spAutoFit/>
          </a:bodyPr>
          <a:lstStyle/>
          <a:p>
            <a:r>
              <a:rPr lang="en-US" dirty="0"/>
              <a:t>Linear Regression  y = f(x) = ax + b</a:t>
            </a:r>
          </a:p>
          <a:p>
            <a:r>
              <a:rPr lang="en-US" dirty="0"/>
              <a:t>Model uses only two numbers: </a:t>
            </a:r>
          </a:p>
          <a:p>
            <a:r>
              <a:rPr lang="en-US" dirty="0"/>
              <a:t>    a = slope, b = intercept</a:t>
            </a:r>
          </a:p>
          <a:p>
            <a:r>
              <a:rPr lang="en-US" dirty="0"/>
              <a:t>Model compresses hundreds of numbers into just two numbers to make "cheap predictions".</a:t>
            </a:r>
          </a:p>
        </p:txBody>
      </p:sp>
      <p:cxnSp>
        <p:nvCxnSpPr>
          <p:cNvPr id="10" name="Straight Connector 9">
            <a:extLst>
              <a:ext uri="{FF2B5EF4-FFF2-40B4-BE49-F238E27FC236}">
                <a16:creationId xmlns:a16="http://schemas.microsoft.com/office/drawing/2014/main" id="{0B8CCAC6-260B-BF40-8018-BCC558A897A4}"/>
              </a:ext>
            </a:extLst>
          </p:cNvPr>
          <p:cNvCxnSpPr/>
          <p:nvPr/>
        </p:nvCxnSpPr>
        <p:spPr>
          <a:xfrm flipV="1">
            <a:off x="7102250" y="162135"/>
            <a:ext cx="0" cy="6533729"/>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2D6016D-2EDF-B949-826D-BB489DED8A19}"/>
              </a:ext>
            </a:extLst>
          </p:cNvPr>
          <p:cNvSpPr txBox="1"/>
          <p:nvPr/>
        </p:nvSpPr>
        <p:spPr>
          <a:xfrm>
            <a:off x="4657951" y="4360825"/>
            <a:ext cx="431800" cy="369332"/>
          </a:xfrm>
          <a:prstGeom prst="rect">
            <a:avLst/>
          </a:prstGeom>
          <a:noFill/>
        </p:spPr>
        <p:txBody>
          <a:bodyPr wrap="square" rtlCol="0">
            <a:spAutoFit/>
          </a:bodyPr>
          <a:lstStyle/>
          <a:p>
            <a:r>
              <a:rPr lang="en-US" dirty="0"/>
              <a:t>X</a:t>
            </a:r>
          </a:p>
        </p:txBody>
      </p:sp>
      <p:sp>
        <p:nvSpPr>
          <p:cNvPr id="12" name="TextBox 11">
            <a:extLst>
              <a:ext uri="{FF2B5EF4-FFF2-40B4-BE49-F238E27FC236}">
                <a16:creationId xmlns:a16="http://schemas.microsoft.com/office/drawing/2014/main" id="{9B3D8893-3D0C-464D-B020-323647BFF735}"/>
              </a:ext>
            </a:extLst>
          </p:cNvPr>
          <p:cNvSpPr txBox="1"/>
          <p:nvPr/>
        </p:nvSpPr>
        <p:spPr>
          <a:xfrm>
            <a:off x="2156051" y="2320416"/>
            <a:ext cx="431800" cy="369332"/>
          </a:xfrm>
          <a:prstGeom prst="rect">
            <a:avLst/>
          </a:prstGeom>
          <a:noFill/>
        </p:spPr>
        <p:txBody>
          <a:bodyPr wrap="square" rtlCol="0">
            <a:spAutoFit/>
          </a:bodyPr>
          <a:lstStyle/>
          <a:p>
            <a:r>
              <a:rPr lang="en-US" dirty="0"/>
              <a:t>Y</a:t>
            </a:r>
          </a:p>
        </p:txBody>
      </p:sp>
    </p:spTree>
    <p:extLst>
      <p:ext uri="{BB962C8B-B14F-4D97-AF65-F5344CB8AC3E}">
        <p14:creationId xmlns:p14="http://schemas.microsoft.com/office/powerpoint/2010/main" val="42800052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106926" y="0"/>
            <a:ext cx="7723863" cy="64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solidFill>
                  <a:schemeClr val="dk1"/>
                </a:solidFill>
              </a:rPr>
              <a:t>Different Types of Machine Learning Models</a:t>
            </a:r>
            <a:endParaRPr sz="2400" dirty="0">
              <a:solidFill>
                <a:schemeClr val="dk1"/>
              </a:solidFill>
            </a:endParaRPr>
          </a:p>
        </p:txBody>
      </p:sp>
      <p:pic>
        <p:nvPicPr>
          <p:cNvPr id="2" name="Picture 1">
            <a:extLst>
              <a:ext uri="{FF2B5EF4-FFF2-40B4-BE49-F238E27FC236}">
                <a16:creationId xmlns:a16="http://schemas.microsoft.com/office/drawing/2014/main" id="{8733300E-86BD-6641-B34D-2FA927653F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4559" y="1792938"/>
            <a:ext cx="3618027" cy="2393928"/>
          </a:xfrm>
          <a:prstGeom prst="rect">
            <a:avLst/>
          </a:prstGeom>
        </p:spPr>
      </p:pic>
      <p:sp>
        <p:nvSpPr>
          <p:cNvPr id="3" name="TextBox 2">
            <a:extLst>
              <a:ext uri="{FF2B5EF4-FFF2-40B4-BE49-F238E27FC236}">
                <a16:creationId xmlns:a16="http://schemas.microsoft.com/office/drawing/2014/main" id="{98B74D8F-ED35-4B4B-8B8A-7B2A87010A1D}"/>
              </a:ext>
            </a:extLst>
          </p:cNvPr>
          <p:cNvSpPr txBox="1"/>
          <p:nvPr/>
        </p:nvSpPr>
        <p:spPr>
          <a:xfrm>
            <a:off x="244560" y="4415116"/>
            <a:ext cx="3618027" cy="923330"/>
          </a:xfrm>
          <a:prstGeom prst="rect">
            <a:avLst/>
          </a:prstGeom>
          <a:noFill/>
        </p:spPr>
        <p:txBody>
          <a:bodyPr wrap="square" rtlCol="0">
            <a:spAutoFit/>
          </a:bodyPr>
          <a:lstStyle/>
          <a:p>
            <a:r>
              <a:rPr lang="en-US" dirty="0"/>
              <a:t>Linear Regression  y = f(x) = ax + b</a:t>
            </a:r>
          </a:p>
          <a:p>
            <a:r>
              <a:rPr lang="en-US" dirty="0"/>
              <a:t>Model uses only two numbers: </a:t>
            </a:r>
          </a:p>
          <a:p>
            <a:r>
              <a:rPr lang="en-US" dirty="0"/>
              <a:t>    a = slope, b = intercept</a:t>
            </a:r>
          </a:p>
        </p:txBody>
      </p:sp>
      <p:sp>
        <p:nvSpPr>
          <p:cNvPr id="6" name="TextBox 5">
            <a:extLst>
              <a:ext uri="{FF2B5EF4-FFF2-40B4-BE49-F238E27FC236}">
                <a16:creationId xmlns:a16="http://schemas.microsoft.com/office/drawing/2014/main" id="{A4B41459-F67D-714C-A077-4654F5BF97E9}"/>
              </a:ext>
            </a:extLst>
          </p:cNvPr>
          <p:cNvSpPr txBox="1"/>
          <p:nvPr/>
        </p:nvSpPr>
        <p:spPr>
          <a:xfrm>
            <a:off x="4126937" y="3303497"/>
            <a:ext cx="3618027" cy="3139321"/>
          </a:xfrm>
          <a:prstGeom prst="rect">
            <a:avLst/>
          </a:prstGeom>
          <a:noFill/>
        </p:spPr>
        <p:txBody>
          <a:bodyPr wrap="square" rtlCol="0">
            <a:spAutoFit/>
          </a:bodyPr>
          <a:lstStyle/>
          <a:p>
            <a:r>
              <a:rPr lang="en-US" dirty="0"/>
              <a:t>Classification - learning to label examples based on their features. Model may have ~1-2 thousand of numbers</a:t>
            </a:r>
          </a:p>
          <a:p>
            <a:endParaRPr lang="en-US" dirty="0"/>
          </a:p>
          <a:p>
            <a:r>
              <a:rPr lang="en-US" dirty="0"/>
              <a:t>Logistic Regression</a:t>
            </a:r>
          </a:p>
          <a:p>
            <a:r>
              <a:rPr lang="en-US" dirty="0"/>
              <a:t>Linear Discriminant Analysis</a:t>
            </a:r>
          </a:p>
          <a:p>
            <a:r>
              <a:rPr lang="en-US" dirty="0"/>
              <a:t>Support Vector Machines</a:t>
            </a:r>
          </a:p>
          <a:p>
            <a:r>
              <a:rPr lang="en-US" dirty="0"/>
              <a:t>Decision trees (Random Forest, </a:t>
            </a:r>
            <a:r>
              <a:rPr lang="en-US" dirty="0" err="1"/>
              <a:t>XGBoost</a:t>
            </a:r>
            <a:r>
              <a:rPr lang="en-US" dirty="0"/>
              <a:t>)</a:t>
            </a:r>
          </a:p>
          <a:p>
            <a:r>
              <a:rPr lang="en-US" dirty="0"/>
              <a:t>etc.</a:t>
            </a:r>
          </a:p>
        </p:txBody>
      </p:sp>
      <p:pic>
        <p:nvPicPr>
          <p:cNvPr id="5" name="Picture 4">
            <a:extLst>
              <a:ext uri="{FF2B5EF4-FFF2-40B4-BE49-F238E27FC236}">
                <a16:creationId xmlns:a16="http://schemas.microsoft.com/office/drawing/2014/main" id="{7D478114-40F8-F04C-9B68-98487240FF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93720" y="2559861"/>
            <a:ext cx="2528699" cy="1481659"/>
          </a:xfrm>
          <a:prstGeom prst="rect">
            <a:avLst/>
          </a:prstGeom>
        </p:spPr>
      </p:pic>
      <p:sp>
        <p:nvSpPr>
          <p:cNvPr id="8" name="TextBox 7">
            <a:extLst>
              <a:ext uri="{FF2B5EF4-FFF2-40B4-BE49-F238E27FC236}">
                <a16:creationId xmlns:a16="http://schemas.microsoft.com/office/drawing/2014/main" id="{2AA889A1-AEF1-6942-9A53-C9F8FAD2D5D8}"/>
              </a:ext>
            </a:extLst>
          </p:cNvPr>
          <p:cNvSpPr txBox="1"/>
          <p:nvPr/>
        </p:nvSpPr>
        <p:spPr>
          <a:xfrm>
            <a:off x="7897976" y="3995678"/>
            <a:ext cx="4182684" cy="2862322"/>
          </a:xfrm>
          <a:prstGeom prst="rect">
            <a:avLst/>
          </a:prstGeom>
          <a:noFill/>
        </p:spPr>
        <p:txBody>
          <a:bodyPr wrap="square" rtlCol="0">
            <a:spAutoFit/>
          </a:bodyPr>
          <a:lstStyle/>
          <a:p>
            <a:r>
              <a:rPr lang="en-US" dirty="0"/>
              <a:t>Example: classification – dog or cat. </a:t>
            </a:r>
            <a:br>
              <a:rPr lang="en-US" dirty="0"/>
            </a:br>
            <a:r>
              <a:rPr lang="en-US" dirty="0"/>
              <a:t>Model is usually implemented as an Artificial Neural Network (Deep Learning).</a:t>
            </a:r>
          </a:p>
          <a:p>
            <a:r>
              <a:rPr lang="en-US" dirty="0"/>
              <a:t>Large ANNs can have up to 170 </a:t>
            </a:r>
            <a:r>
              <a:rPr lang="en-US" dirty="0" err="1"/>
              <a:t>Bln</a:t>
            </a:r>
            <a:r>
              <a:rPr lang="en-US" dirty="0"/>
              <a:t> parameters.</a:t>
            </a:r>
          </a:p>
          <a:p>
            <a:r>
              <a:rPr lang="en-US" dirty="0"/>
              <a:t>Examples: recognizing images, music, speech, NLP (Natural language Processing),</a:t>
            </a:r>
          </a:p>
          <a:p>
            <a:r>
              <a:rPr lang="en-US" dirty="0"/>
              <a:t>Machine Translation, supervised, unsupervised, reinforcement learning,</a:t>
            </a:r>
          </a:p>
          <a:p>
            <a:r>
              <a:rPr lang="en-US" dirty="0"/>
              <a:t>Generative Models (GANs)</a:t>
            </a:r>
          </a:p>
        </p:txBody>
      </p:sp>
      <p:pic>
        <p:nvPicPr>
          <p:cNvPr id="7" name="Picture 6">
            <a:extLst>
              <a:ext uri="{FF2B5EF4-FFF2-40B4-BE49-F238E27FC236}">
                <a16:creationId xmlns:a16="http://schemas.microsoft.com/office/drawing/2014/main" id="{3443B7A9-772A-DB47-B443-D44576EB17F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248226" y="1490273"/>
            <a:ext cx="3305869" cy="1850627"/>
          </a:xfrm>
          <a:prstGeom prst="rect">
            <a:avLst/>
          </a:prstGeom>
        </p:spPr>
      </p:pic>
      <p:sp>
        <p:nvSpPr>
          <p:cNvPr id="4" name="TextBox 3">
            <a:extLst>
              <a:ext uri="{FF2B5EF4-FFF2-40B4-BE49-F238E27FC236}">
                <a16:creationId xmlns:a16="http://schemas.microsoft.com/office/drawing/2014/main" id="{2AB04EB8-C313-CE45-BA69-FC4ABEEC0B1D}"/>
              </a:ext>
            </a:extLst>
          </p:cNvPr>
          <p:cNvSpPr txBox="1"/>
          <p:nvPr/>
        </p:nvSpPr>
        <p:spPr>
          <a:xfrm>
            <a:off x="123536" y="884525"/>
            <a:ext cx="2528698" cy="400110"/>
          </a:xfrm>
          <a:prstGeom prst="rect">
            <a:avLst/>
          </a:prstGeom>
          <a:noFill/>
        </p:spPr>
        <p:txBody>
          <a:bodyPr wrap="square" rtlCol="0">
            <a:spAutoFit/>
          </a:bodyPr>
          <a:lstStyle/>
          <a:p>
            <a:r>
              <a:rPr lang="en-US" sz="2000" b="1" dirty="0">
                <a:solidFill>
                  <a:srgbClr val="00B0F0"/>
                </a:solidFill>
              </a:rPr>
              <a:t>Simple Analytics</a:t>
            </a:r>
          </a:p>
        </p:txBody>
      </p:sp>
      <p:sp>
        <p:nvSpPr>
          <p:cNvPr id="10" name="TextBox 9">
            <a:extLst>
              <a:ext uri="{FF2B5EF4-FFF2-40B4-BE49-F238E27FC236}">
                <a16:creationId xmlns:a16="http://schemas.microsoft.com/office/drawing/2014/main" id="{CCBBA14C-6758-A740-AEB2-6651F6045A6C}"/>
              </a:ext>
            </a:extLst>
          </p:cNvPr>
          <p:cNvSpPr txBox="1"/>
          <p:nvPr/>
        </p:nvSpPr>
        <p:spPr>
          <a:xfrm>
            <a:off x="4517167" y="884525"/>
            <a:ext cx="2528698" cy="400110"/>
          </a:xfrm>
          <a:prstGeom prst="rect">
            <a:avLst/>
          </a:prstGeom>
          <a:noFill/>
        </p:spPr>
        <p:txBody>
          <a:bodyPr wrap="square" rtlCol="0">
            <a:spAutoFit/>
          </a:bodyPr>
          <a:lstStyle/>
          <a:p>
            <a:r>
              <a:rPr lang="en-US" sz="2000" b="1" dirty="0">
                <a:solidFill>
                  <a:srgbClr val="00B0F0"/>
                </a:solidFill>
              </a:rPr>
              <a:t>Standard</a:t>
            </a:r>
            <a:r>
              <a:rPr lang="en-US" sz="2000" b="1" dirty="0"/>
              <a:t> </a:t>
            </a:r>
            <a:r>
              <a:rPr lang="en-US" sz="2000" b="1" dirty="0">
                <a:solidFill>
                  <a:srgbClr val="00B0F0"/>
                </a:solidFill>
              </a:rPr>
              <a:t>ML</a:t>
            </a:r>
          </a:p>
        </p:txBody>
      </p:sp>
      <p:sp>
        <p:nvSpPr>
          <p:cNvPr id="11" name="TextBox 10">
            <a:extLst>
              <a:ext uri="{FF2B5EF4-FFF2-40B4-BE49-F238E27FC236}">
                <a16:creationId xmlns:a16="http://schemas.microsoft.com/office/drawing/2014/main" id="{832359BA-F6AF-F84B-8391-3E56516F74C5}"/>
              </a:ext>
            </a:extLst>
          </p:cNvPr>
          <p:cNvSpPr txBox="1"/>
          <p:nvPr/>
        </p:nvSpPr>
        <p:spPr>
          <a:xfrm>
            <a:off x="8737670" y="1874772"/>
            <a:ext cx="2528698" cy="707886"/>
          </a:xfrm>
          <a:prstGeom prst="rect">
            <a:avLst/>
          </a:prstGeom>
          <a:noFill/>
        </p:spPr>
        <p:txBody>
          <a:bodyPr wrap="square" rtlCol="0">
            <a:spAutoFit/>
          </a:bodyPr>
          <a:lstStyle/>
          <a:p>
            <a:r>
              <a:rPr lang="en-US" sz="2000" b="1" dirty="0">
                <a:solidFill>
                  <a:srgbClr val="00B0F0"/>
                </a:solidFill>
              </a:rPr>
              <a:t>Neural Networks (Deep Learning)</a:t>
            </a:r>
          </a:p>
        </p:txBody>
      </p:sp>
      <p:pic>
        <p:nvPicPr>
          <p:cNvPr id="9" name="Picture 8">
            <a:extLst>
              <a:ext uri="{FF2B5EF4-FFF2-40B4-BE49-F238E27FC236}">
                <a16:creationId xmlns:a16="http://schemas.microsoft.com/office/drawing/2014/main" id="{E2C8459E-5A4D-4E43-B67F-68781A4DF8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7436" y="246526"/>
            <a:ext cx="4123765" cy="1546412"/>
          </a:xfrm>
          <a:prstGeom prst="rect">
            <a:avLst/>
          </a:prstGeom>
        </p:spPr>
      </p:pic>
    </p:spTree>
    <p:extLst>
      <p:ext uri="{BB962C8B-B14F-4D97-AF65-F5344CB8AC3E}">
        <p14:creationId xmlns:p14="http://schemas.microsoft.com/office/powerpoint/2010/main" val="237415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D96F6-B9F8-BF4C-B20A-A39A351EF207}"/>
              </a:ext>
            </a:extLst>
          </p:cNvPr>
          <p:cNvSpPr txBox="1"/>
          <p:nvPr/>
        </p:nvSpPr>
        <p:spPr>
          <a:xfrm>
            <a:off x="0" y="820270"/>
            <a:ext cx="5552356" cy="461665"/>
          </a:xfrm>
          <a:prstGeom prst="rect">
            <a:avLst/>
          </a:prstGeom>
          <a:noFill/>
        </p:spPr>
        <p:txBody>
          <a:bodyPr wrap="square" rtlCol="0">
            <a:spAutoFit/>
          </a:bodyPr>
          <a:lstStyle/>
          <a:p>
            <a:r>
              <a:rPr lang="en-US" sz="2400" b="1" dirty="0">
                <a:solidFill>
                  <a:srgbClr val="0070C0"/>
                </a:solidFill>
              </a:rPr>
              <a:t>Overfitting and Regularization</a:t>
            </a:r>
          </a:p>
        </p:txBody>
      </p:sp>
      <p:pic>
        <p:nvPicPr>
          <p:cNvPr id="7" name="Picture 6">
            <a:extLst>
              <a:ext uri="{FF2B5EF4-FFF2-40B4-BE49-F238E27FC236}">
                <a16:creationId xmlns:a16="http://schemas.microsoft.com/office/drawing/2014/main" id="{DC55188E-F5B6-4F4A-8515-FFE012123F95}"/>
              </a:ext>
            </a:extLst>
          </p:cNvPr>
          <p:cNvPicPr>
            <a:picLocks noChangeAspect="1"/>
          </p:cNvPicPr>
          <p:nvPr/>
        </p:nvPicPr>
        <p:blipFill>
          <a:blip r:embed="rId2"/>
          <a:stretch>
            <a:fillRect/>
          </a:stretch>
        </p:blipFill>
        <p:spPr>
          <a:xfrm>
            <a:off x="5707287" y="820270"/>
            <a:ext cx="6275536" cy="5007534"/>
          </a:xfrm>
          <a:prstGeom prst="rect">
            <a:avLst/>
          </a:prstGeom>
        </p:spPr>
      </p:pic>
      <p:sp>
        <p:nvSpPr>
          <p:cNvPr id="8" name="TextBox 7">
            <a:extLst>
              <a:ext uri="{FF2B5EF4-FFF2-40B4-BE49-F238E27FC236}">
                <a16:creationId xmlns:a16="http://schemas.microsoft.com/office/drawing/2014/main" id="{A28F7B91-9715-794E-9CC4-684BD2488D5D}"/>
              </a:ext>
            </a:extLst>
          </p:cNvPr>
          <p:cNvSpPr txBox="1"/>
          <p:nvPr/>
        </p:nvSpPr>
        <p:spPr>
          <a:xfrm>
            <a:off x="73526" y="1404280"/>
            <a:ext cx="5405304" cy="4816703"/>
          </a:xfrm>
          <a:prstGeom prst="rect">
            <a:avLst/>
          </a:prstGeom>
          <a:noFill/>
        </p:spPr>
        <p:txBody>
          <a:bodyPr wrap="square" rtlCol="0">
            <a:spAutoFit/>
          </a:bodyPr>
          <a:lstStyle/>
          <a:p>
            <a:r>
              <a:rPr lang="en-US" sz="2000" dirty="0"/>
              <a:t>Goal of training the model is to fit/learn a "</a:t>
            </a:r>
            <a:r>
              <a:rPr lang="en-US" sz="2000" b="1" dirty="0">
                <a:solidFill>
                  <a:srgbClr val="0070C0"/>
                </a:solidFill>
              </a:rPr>
              <a:t>regularity</a:t>
            </a:r>
            <a:r>
              <a:rPr lang="en-US" sz="2000" dirty="0"/>
              <a:t>" in the data, and to avoid fitting noise (avoid overfitting).</a:t>
            </a:r>
          </a:p>
          <a:p>
            <a:endParaRPr lang="en-US" sz="900" dirty="0"/>
          </a:p>
          <a:p>
            <a:r>
              <a:rPr lang="en-US" sz="2000" b="1" dirty="0">
                <a:solidFill>
                  <a:srgbClr val="0070C0"/>
                </a:solidFill>
              </a:rPr>
              <a:t>How do we know that we are overfitting?</a:t>
            </a:r>
          </a:p>
          <a:p>
            <a:endParaRPr lang="en-US" sz="900" dirty="0"/>
          </a:p>
          <a:p>
            <a:r>
              <a:rPr lang="en-US" sz="2000" dirty="0"/>
              <a:t>Let's split data into two sets: </a:t>
            </a:r>
          </a:p>
          <a:p>
            <a:r>
              <a:rPr lang="en-US" sz="2000" dirty="0"/>
              <a:t>    - training</a:t>
            </a:r>
          </a:p>
          <a:p>
            <a:r>
              <a:rPr lang="en-US" sz="2000" dirty="0"/>
              <a:t>    - testing</a:t>
            </a:r>
          </a:p>
          <a:p>
            <a:endParaRPr lang="en-US" sz="900" dirty="0"/>
          </a:p>
          <a:p>
            <a:r>
              <a:rPr lang="en-US" sz="2000" dirty="0"/>
              <a:t>If we </a:t>
            </a:r>
            <a:r>
              <a:rPr lang="en-US" sz="2000" b="1" dirty="0">
                <a:solidFill>
                  <a:srgbClr val="FF0000"/>
                </a:solidFill>
              </a:rPr>
              <a:t>overfit</a:t>
            </a:r>
            <a:r>
              <a:rPr lang="en-US" sz="2000" dirty="0"/>
              <a:t> on the training data (learn regularity and some noise specific to the training data), then accuracy measured on the test data may be bad</a:t>
            </a:r>
          </a:p>
          <a:p>
            <a:r>
              <a:rPr lang="en-US" sz="2000" dirty="0"/>
              <a:t>(model doesn't generalize well).</a:t>
            </a:r>
          </a:p>
          <a:p>
            <a:endParaRPr lang="en-US" sz="2000" dirty="0"/>
          </a:p>
          <a:p>
            <a:r>
              <a:rPr lang="en-US" sz="2000" dirty="0"/>
              <a:t>Solution – try to find a more "</a:t>
            </a:r>
            <a:r>
              <a:rPr lang="en-US" sz="2000" b="1" dirty="0">
                <a:solidFill>
                  <a:srgbClr val="0070C0"/>
                </a:solidFill>
              </a:rPr>
              <a:t>regular</a:t>
            </a:r>
            <a:r>
              <a:rPr lang="en-US" sz="2000" dirty="0"/>
              <a:t>" solution (less noise, less overfitting). </a:t>
            </a:r>
          </a:p>
        </p:txBody>
      </p:sp>
      <p:sp>
        <p:nvSpPr>
          <p:cNvPr id="2" name="TextBox 1">
            <a:extLst>
              <a:ext uri="{FF2B5EF4-FFF2-40B4-BE49-F238E27FC236}">
                <a16:creationId xmlns:a16="http://schemas.microsoft.com/office/drawing/2014/main" id="{9A322578-FDEE-414F-BDE4-8FBBF632D885}"/>
              </a:ext>
            </a:extLst>
          </p:cNvPr>
          <p:cNvSpPr txBox="1"/>
          <p:nvPr/>
        </p:nvSpPr>
        <p:spPr>
          <a:xfrm>
            <a:off x="6224451" y="153887"/>
            <a:ext cx="1620836" cy="738664"/>
          </a:xfrm>
          <a:prstGeom prst="rect">
            <a:avLst/>
          </a:prstGeom>
          <a:noFill/>
        </p:spPr>
        <p:txBody>
          <a:bodyPr wrap="square" rtlCol="0">
            <a:spAutoFit/>
          </a:bodyPr>
          <a:lstStyle/>
          <a:p>
            <a:r>
              <a:rPr lang="en-US" sz="1400" b="1" dirty="0">
                <a:solidFill>
                  <a:srgbClr val="0070C0"/>
                </a:solidFill>
              </a:rPr>
              <a:t>High Bias model</a:t>
            </a:r>
          </a:p>
          <a:p>
            <a:r>
              <a:rPr lang="en-US" sz="1400" dirty="0"/>
              <a:t>(underfitting,</a:t>
            </a:r>
          </a:p>
          <a:p>
            <a:r>
              <a:rPr lang="en-US" sz="1400" dirty="0"/>
              <a:t>model too simple)</a:t>
            </a:r>
          </a:p>
        </p:txBody>
      </p:sp>
      <p:sp>
        <p:nvSpPr>
          <p:cNvPr id="6" name="TextBox 5">
            <a:extLst>
              <a:ext uri="{FF2B5EF4-FFF2-40B4-BE49-F238E27FC236}">
                <a16:creationId xmlns:a16="http://schemas.microsoft.com/office/drawing/2014/main" id="{ADF20070-88EB-9941-B67D-F3F87DD3B8BD}"/>
              </a:ext>
            </a:extLst>
          </p:cNvPr>
          <p:cNvSpPr txBox="1"/>
          <p:nvPr/>
        </p:nvSpPr>
        <p:spPr>
          <a:xfrm>
            <a:off x="10058397" y="153887"/>
            <a:ext cx="1924425" cy="738664"/>
          </a:xfrm>
          <a:prstGeom prst="rect">
            <a:avLst/>
          </a:prstGeom>
          <a:noFill/>
        </p:spPr>
        <p:txBody>
          <a:bodyPr wrap="square" rtlCol="0">
            <a:spAutoFit/>
          </a:bodyPr>
          <a:lstStyle/>
          <a:p>
            <a:r>
              <a:rPr lang="en-US" sz="1400" b="1" dirty="0">
                <a:solidFill>
                  <a:srgbClr val="0070C0"/>
                </a:solidFill>
              </a:rPr>
              <a:t>High Variance model</a:t>
            </a:r>
          </a:p>
          <a:p>
            <a:r>
              <a:rPr lang="en-US" sz="1400" dirty="0"/>
              <a:t>(model too complex,</a:t>
            </a:r>
          </a:p>
          <a:p>
            <a:r>
              <a:rPr lang="en-US" sz="1400" dirty="0"/>
              <a:t>overfitting - fits noise)</a:t>
            </a:r>
          </a:p>
        </p:txBody>
      </p:sp>
      <p:sp>
        <p:nvSpPr>
          <p:cNvPr id="9" name="TextBox 8">
            <a:extLst>
              <a:ext uri="{FF2B5EF4-FFF2-40B4-BE49-F238E27FC236}">
                <a16:creationId xmlns:a16="http://schemas.microsoft.com/office/drawing/2014/main" id="{D25BC5D2-2DDE-3048-B6AA-488183D6F25E}"/>
              </a:ext>
            </a:extLst>
          </p:cNvPr>
          <p:cNvSpPr txBox="1"/>
          <p:nvPr/>
        </p:nvSpPr>
        <p:spPr>
          <a:xfrm>
            <a:off x="7952866" y="174705"/>
            <a:ext cx="1997951" cy="523220"/>
          </a:xfrm>
          <a:prstGeom prst="rect">
            <a:avLst/>
          </a:prstGeom>
          <a:noFill/>
        </p:spPr>
        <p:txBody>
          <a:bodyPr wrap="square" rtlCol="0">
            <a:spAutoFit/>
          </a:bodyPr>
          <a:lstStyle/>
          <a:p>
            <a:r>
              <a:rPr lang="en-US" sz="1400" b="1" dirty="0">
                <a:solidFill>
                  <a:srgbClr val="0070C0"/>
                </a:solidFill>
              </a:rPr>
              <a:t>Bias/Variance Trade-off</a:t>
            </a:r>
            <a:r>
              <a:rPr lang="en-US" sz="1400" dirty="0"/>
              <a:t>,</a:t>
            </a:r>
          </a:p>
          <a:p>
            <a:r>
              <a:rPr lang="en-US" sz="1400" dirty="0"/>
              <a:t>Good Generalization</a:t>
            </a:r>
          </a:p>
        </p:txBody>
      </p:sp>
      <p:sp>
        <p:nvSpPr>
          <p:cNvPr id="10" name="TextBox 9">
            <a:extLst>
              <a:ext uri="{FF2B5EF4-FFF2-40B4-BE49-F238E27FC236}">
                <a16:creationId xmlns:a16="http://schemas.microsoft.com/office/drawing/2014/main" id="{407D040E-1D2A-D245-B116-C1E8E4542ED0}"/>
              </a:ext>
            </a:extLst>
          </p:cNvPr>
          <p:cNvSpPr txBox="1"/>
          <p:nvPr/>
        </p:nvSpPr>
        <p:spPr>
          <a:xfrm>
            <a:off x="0" y="171986"/>
            <a:ext cx="5552356" cy="584775"/>
          </a:xfrm>
          <a:prstGeom prst="rect">
            <a:avLst/>
          </a:prstGeom>
          <a:noFill/>
        </p:spPr>
        <p:txBody>
          <a:bodyPr wrap="square" rtlCol="0">
            <a:spAutoFit/>
          </a:bodyPr>
          <a:lstStyle/>
          <a:p>
            <a:r>
              <a:rPr lang="en-US" sz="3200" b="1" dirty="0">
                <a:solidFill>
                  <a:srgbClr val="0070C0"/>
                </a:solidFill>
              </a:rPr>
              <a:t>How to find "REGULARITY"</a:t>
            </a:r>
          </a:p>
        </p:txBody>
      </p:sp>
    </p:spTree>
    <p:extLst>
      <p:ext uri="{BB962C8B-B14F-4D97-AF65-F5344CB8AC3E}">
        <p14:creationId xmlns:p14="http://schemas.microsoft.com/office/powerpoint/2010/main" val="28075400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Ordinary least squares - Statistics By Jim">
            <a:extLst>
              <a:ext uri="{FF2B5EF4-FFF2-40B4-BE49-F238E27FC236}">
                <a16:creationId xmlns:a16="http://schemas.microsoft.com/office/drawing/2014/main" id="{FDDC0992-040C-DC44-B6A0-416A8600F87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16600" y="1066800"/>
            <a:ext cx="3810000" cy="2362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CBCC84F-DC26-124B-B3C2-D65E5C92EA93}"/>
              </a:ext>
            </a:extLst>
          </p:cNvPr>
          <p:cNvSpPr txBox="1"/>
          <p:nvPr/>
        </p:nvSpPr>
        <p:spPr>
          <a:xfrm>
            <a:off x="330200" y="927100"/>
            <a:ext cx="4432300" cy="923330"/>
          </a:xfrm>
          <a:prstGeom prst="rect">
            <a:avLst/>
          </a:prstGeom>
          <a:noFill/>
        </p:spPr>
        <p:txBody>
          <a:bodyPr wrap="square" rtlCol="0">
            <a:spAutoFit/>
          </a:bodyPr>
          <a:lstStyle/>
          <a:p>
            <a:r>
              <a:rPr lang="en-US" dirty="0"/>
              <a:t>We fit best model (best line) to minimize the error, the distance between the model and the data</a:t>
            </a:r>
          </a:p>
        </p:txBody>
      </p:sp>
      <p:pic>
        <p:nvPicPr>
          <p:cNvPr id="1028" name="Picture 4" descr="MODEL EVALUATION – REGRESSION MODELS | Data Vedas">
            <a:extLst>
              <a:ext uri="{FF2B5EF4-FFF2-40B4-BE49-F238E27FC236}">
                <a16:creationId xmlns:a16="http://schemas.microsoft.com/office/drawing/2014/main" id="{B6A3351D-BB36-5440-B394-2459E3F258AA}"/>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r="14984"/>
          <a:stretch/>
        </p:blipFill>
        <p:spPr bwMode="auto">
          <a:xfrm>
            <a:off x="984250" y="2451100"/>
            <a:ext cx="2984500" cy="12292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D327B2-059C-A144-A0C0-E54EB3DACD81}"/>
              </a:ext>
            </a:extLst>
          </p:cNvPr>
          <p:cNvSpPr txBox="1"/>
          <p:nvPr/>
        </p:nvSpPr>
        <p:spPr>
          <a:xfrm>
            <a:off x="984250" y="3958705"/>
            <a:ext cx="2743200" cy="369332"/>
          </a:xfrm>
          <a:prstGeom prst="rect">
            <a:avLst/>
          </a:prstGeom>
          <a:noFill/>
        </p:spPr>
        <p:txBody>
          <a:bodyPr wrap="square" rtlCol="0">
            <a:spAutoFit/>
          </a:bodyPr>
          <a:lstStyle/>
          <a:p>
            <a:r>
              <a:rPr lang="en-US" dirty="0"/>
              <a:t>SSE = Sum of Squares Error</a:t>
            </a:r>
          </a:p>
        </p:txBody>
      </p:sp>
    </p:spTree>
    <p:extLst>
      <p:ext uri="{BB962C8B-B14F-4D97-AF65-F5344CB8AC3E}">
        <p14:creationId xmlns:p14="http://schemas.microsoft.com/office/powerpoint/2010/main" val="131877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p:nvPr/>
        </p:nvSpPr>
        <p:spPr>
          <a:xfrm>
            <a:off x="-1" y="0"/>
            <a:ext cx="7247965" cy="6656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Regularization: Ridge Regression</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Multivariate (multiple) Linear Regression Regularization.</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Suppose we have a OLS (Ordinary Linear Squared) regression where two parameters x1 &amp; x2 are not orthogonal, but are equal, proportional to each other, or highly correlated. Then there may be an infinite number of coefficients which will fit the model.</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For example, (a*x1 - x2),    (100*a*x1 - 100*x2), etc.</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If we are trying to minimize the cost function in the multidimensional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space of coefficients, we will get an infinite diagonal </a:t>
            </a:r>
            <a:r>
              <a:rPr lang="en-US" b="1" dirty="0">
                <a:solidFill>
                  <a:srgbClr val="0070C0"/>
                </a:solidFill>
                <a:latin typeface="Calibri"/>
                <a:ea typeface="Calibri"/>
                <a:cs typeface="Calibri"/>
                <a:sym typeface="Calibri"/>
              </a:rPr>
              <a:t>groove (ridge)</a:t>
            </a:r>
            <a:r>
              <a:rPr lang="en-US"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for a*x1 = x2. Any place at the bottom of this ridge is equally good for us.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So we will get a big variability in possible values of coefficients for x1 &amp; x2.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In other words, the solution will be unstable.</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We can reduce this variability by adding additional regularization factor to the loss function as a sum of squares of </a:t>
            </a:r>
            <a:r>
              <a:rPr lang="en-US" dirty="0" err="1">
                <a:solidFill>
                  <a:schemeClr val="dk1"/>
                </a:solidFill>
                <a:latin typeface="Calibri"/>
                <a:ea typeface="Calibri"/>
                <a:cs typeface="Calibri"/>
                <a:sym typeface="Calibri"/>
              </a:rPr>
              <a:t>coeffitients</a:t>
            </a:r>
            <a:r>
              <a:rPr lang="en-US" dirty="0">
                <a:solidFill>
                  <a:schemeClr val="dk1"/>
                </a:solidFill>
                <a:latin typeface="Calibri"/>
                <a:ea typeface="Calibri"/>
                <a:cs typeface="Calibri"/>
                <a:sym typeface="Calibri"/>
              </a:rPr>
              <a:t>. </a:t>
            </a:r>
            <a:r>
              <a:rPr lang="en-US" dirty="0">
                <a:solidFill>
                  <a:schemeClr val="dk1"/>
                </a:solidFill>
                <a:ea typeface="Calibri"/>
                <a:cs typeface="Calibri"/>
                <a:sym typeface="Calibri"/>
              </a:rPr>
              <a:t>When we minimizing this expression, bigger  "lambda" value will cause smaller "beta" values, thus keeping the coefficients "beta" from becoming too large. </a:t>
            </a:r>
          </a:p>
          <a:p>
            <a:pPr lvl="0"/>
            <a:r>
              <a:rPr lang="en-US" dirty="0">
                <a:solidFill>
                  <a:schemeClr val="dk1"/>
                </a:solidFill>
                <a:ea typeface="Calibri"/>
                <a:cs typeface="Calibri"/>
                <a:sym typeface="Calibri"/>
              </a:rPr>
              <a:t>This is called "</a:t>
            </a:r>
            <a:r>
              <a:rPr lang="en-US" b="1" dirty="0">
                <a:solidFill>
                  <a:srgbClr val="0000FF"/>
                </a:solidFill>
                <a:ea typeface="Calibri"/>
                <a:cs typeface="Calibri"/>
                <a:sym typeface="Calibri"/>
              </a:rPr>
              <a:t>Ridge Regression</a:t>
            </a:r>
            <a:r>
              <a:rPr lang="en-US" dirty="0">
                <a:solidFill>
                  <a:schemeClr val="dk1"/>
                </a:solidFill>
                <a:ea typeface="Calibri"/>
                <a:cs typeface="Calibri"/>
                <a:sym typeface="Calibri"/>
              </a:rPr>
              <a:t>". </a:t>
            </a:r>
          </a:p>
          <a:p>
            <a:pPr lvl="0"/>
            <a:r>
              <a:rPr lang="en-US" dirty="0">
                <a:solidFill>
                  <a:schemeClr val="dk1"/>
                </a:solidFill>
                <a:ea typeface="Calibri"/>
                <a:cs typeface="Calibri"/>
                <a:sym typeface="Calibri"/>
              </a:rPr>
              <a:t>It changes the infinitely long ridge into a local minimum.</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pic>
        <p:nvPicPr>
          <p:cNvPr id="118" name="Google Shape;118;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516904" y="1446708"/>
            <a:ext cx="4675096" cy="2291575"/>
          </a:xfrm>
          <a:prstGeom prst="rect">
            <a:avLst/>
          </a:prstGeom>
          <a:noFill/>
          <a:ln>
            <a:noFill/>
          </a:ln>
        </p:spPr>
      </p:pic>
      <p:sp>
        <p:nvSpPr>
          <p:cNvPr id="121" name="Google Shape;121;p17"/>
          <p:cNvSpPr txBox="1"/>
          <p:nvPr/>
        </p:nvSpPr>
        <p:spPr>
          <a:xfrm>
            <a:off x="8014088" y="750871"/>
            <a:ext cx="4070709"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Why Ridge Regression is called Ridge ...</a:t>
            </a:r>
            <a:endParaRPr dirty="0"/>
          </a:p>
        </p:txBody>
      </p:sp>
      <p:pic>
        <p:nvPicPr>
          <p:cNvPr id="2" name="Picture 1">
            <a:extLst>
              <a:ext uri="{FF2B5EF4-FFF2-40B4-BE49-F238E27FC236}">
                <a16:creationId xmlns:a16="http://schemas.microsoft.com/office/drawing/2014/main" id="{EFD31D27-A727-A240-A941-ADD6F9BC6FC8}"/>
              </a:ext>
            </a:extLst>
          </p:cNvPr>
          <p:cNvPicPr>
            <a:picLocks noChangeAspect="1"/>
          </p:cNvPicPr>
          <p:nvPr/>
        </p:nvPicPr>
        <p:blipFill>
          <a:blip r:embed="rId4"/>
          <a:stretch>
            <a:fillRect/>
          </a:stretch>
        </p:blipFill>
        <p:spPr>
          <a:xfrm>
            <a:off x="7348306" y="5041900"/>
            <a:ext cx="4736491" cy="955488"/>
          </a:xfrm>
          <a:prstGeom prst="rect">
            <a:avLst/>
          </a:prstGeom>
        </p:spPr>
      </p:pic>
    </p:spTree>
    <p:extLst>
      <p:ext uri="{BB962C8B-B14F-4D97-AF65-F5344CB8AC3E}">
        <p14:creationId xmlns:p14="http://schemas.microsoft.com/office/powerpoint/2010/main" val="1013282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7"/>
          <p:cNvPicPr preferRelativeResize="0"/>
          <p:nvPr/>
        </p:nvPicPr>
        <p:blipFill rotWithShape="1">
          <a:blip r:embed="rId3">
            <a:alphaModFix/>
          </a:blip>
          <a:srcRect/>
          <a:stretch/>
        </p:blipFill>
        <p:spPr>
          <a:xfrm>
            <a:off x="1616990" y="0"/>
            <a:ext cx="9038701" cy="6858000"/>
          </a:xfrm>
          <a:prstGeom prst="rect">
            <a:avLst/>
          </a:prstGeom>
          <a:noFill/>
          <a:ln>
            <a:noFill/>
          </a:ln>
        </p:spPr>
      </p:pic>
      <p:cxnSp>
        <p:nvCxnSpPr>
          <p:cNvPr id="114" name="Google Shape;114;p17"/>
          <p:cNvCxnSpPr/>
          <p:nvPr/>
        </p:nvCxnSpPr>
        <p:spPr>
          <a:xfrm flipH="1">
            <a:off x="7095281" y="347241"/>
            <a:ext cx="2314937" cy="392464"/>
          </a:xfrm>
          <a:prstGeom prst="straightConnector1">
            <a:avLst/>
          </a:prstGeom>
          <a:noFill/>
          <a:ln w="41275" cap="flat" cmpd="sng">
            <a:solidFill>
              <a:srgbClr val="FF0000"/>
            </a:solidFill>
            <a:prstDash val="solid"/>
            <a:miter lim="800000"/>
            <a:headEnd type="none" w="sm" len="sm"/>
            <a:tailEnd type="triangle" w="lg" len="lg"/>
          </a:ln>
        </p:spPr>
      </p:cxnSp>
      <p:cxnSp>
        <p:nvCxnSpPr>
          <p:cNvPr id="115" name="Google Shape;115;p17"/>
          <p:cNvCxnSpPr/>
          <p:nvPr/>
        </p:nvCxnSpPr>
        <p:spPr>
          <a:xfrm rot="10800000">
            <a:off x="5486402" y="2361235"/>
            <a:ext cx="2818434" cy="671332"/>
          </a:xfrm>
          <a:prstGeom prst="straightConnector1">
            <a:avLst/>
          </a:prstGeom>
          <a:noFill/>
          <a:ln w="41275" cap="flat" cmpd="sng">
            <a:solidFill>
              <a:srgbClr val="FF0000"/>
            </a:solidFill>
            <a:prstDash val="solid"/>
            <a:miter lim="800000"/>
            <a:headEnd type="none" w="sm" len="sm"/>
            <a:tailEnd type="triangle" w="lg" len="lg"/>
          </a:ln>
        </p:spPr>
      </p:cxnSp>
      <p:cxnSp>
        <p:nvCxnSpPr>
          <p:cNvPr id="116" name="Google Shape;116;p17"/>
          <p:cNvCxnSpPr/>
          <p:nvPr/>
        </p:nvCxnSpPr>
        <p:spPr>
          <a:xfrm rot="10800000">
            <a:off x="5972539" y="1354240"/>
            <a:ext cx="2997841" cy="627634"/>
          </a:xfrm>
          <a:prstGeom prst="straightConnector1">
            <a:avLst/>
          </a:prstGeom>
          <a:noFill/>
          <a:ln w="41275" cap="flat" cmpd="sng">
            <a:solidFill>
              <a:srgbClr val="FF0000"/>
            </a:solidFill>
            <a:prstDash val="solid"/>
            <a:miter lim="800000"/>
            <a:headEnd type="none" w="sm" len="sm"/>
            <a:tailEnd type="triangle" w="lg" len="lg"/>
          </a:ln>
        </p:spPr>
      </p:cxnSp>
      <p:sp>
        <p:nvSpPr>
          <p:cNvPr id="117" name="Google Shape;117;p17"/>
          <p:cNvSpPr txBox="1"/>
          <p:nvPr/>
        </p:nvSpPr>
        <p:spPr>
          <a:xfrm>
            <a:off x="9410218" y="150471"/>
            <a:ext cx="255800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Minimum “cost”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without regularization</a:t>
            </a:r>
            <a:endParaRPr sz="1800">
              <a:solidFill>
                <a:schemeClr val="dk1"/>
              </a:solidFill>
              <a:latin typeface="Calibri"/>
              <a:ea typeface="Calibri"/>
              <a:cs typeface="Calibri"/>
              <a:sym typeface="Calibri"/>
            </a:endParaRPr>
          </a:p>
        </p:txBody>
      </p:sp>
      <p:sp>
        <p:nvSpPr>
          <p:cNvPr id="118" name="Google Shape;118;p17"/>
          <p:cNvSpPr txBox="1"/>
          <p:nvPr/>
        </p:nvSpPr>
        <p:spPr>
          <a:xfrm>
            <a:off x="8970380" y="1491835"/>
            <a:ext cx="26081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Compromize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rgbClr val="0070C0"/>
                </a:solidFill>
                <a:latin typeface="Calibri"/>
                <a:ea typeface="Calibri"/>
                <a:cs typeface="Calibri"/>
                <a:sym typeface="Calibri"/>
              </a:rPr>
              <a:t>min(cost + penalty)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Cons: bias (shift),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Pros: low variance</a:t>
            </a:r>
            <a:endParaRPr dirty="0"/>
          </a:p>
        </p:txBody>
      </p:sp>
      <p:sp>
        <p:nvSpPr>
          <p:cNvPr id="119" name="Google Shape;119;p17"/>
          <p:cNvSpPr txBox="1"/>
          <p:nvPr/>
        </p:nvSpPr>
        <p:spPr>
          <a:xfrm>
            <a:off x="8259220" y="2848171"/>
            <a:ext cx="2875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Minimum of the “penalty”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regularization term</a:t>
            </a:r>
            <a:endParaRPr sz="1800">
              <a:solidFill>
                <a:schemeClr val="dk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FCD28F68-657C-2341-B58A-A1E3EEFAE695}"/>
              </a:ext>
            </a:extLst>
          </p:cNvPr>
          <p:cNvPicPr>
            <a:picLocks noChangeAspect="1"/>
          </p:cNvPicPr>
          <p:nvPr/>
        </p:nvPicPr>
        <p:blipFill>
          <a:blip r:embed="rId4"/>
          <a:stretch>
            <a:fillRect/>
          </a:stretch>
        </p:blipFill>
        <p:spPr>
          <a:xfrm>
            <a:off x="58833" y="1088275"/>
            <a:ext cx="3975286" cy="538819"/>
          </a:xfrm>
          <a:prstGeom prst="rect">
            <a:avLst/>
          </a:prstGeom>
        </p:spPr>
      </p:pic>
      <p:sp>
        <p:nvSpPr>
          <p:cNvPr id="2" name="TextBox 1">
            <a:extLst>
              <a:ext uri="{FF2B5EF4-FFF2-40B4-BE49-F238E27FC236}">
                <a16:creationId xmlns:a16="http://schemas.microsoft.com/office/drawing/2014/main" id="{18C2862E-1D92-7C4D-9A07-68BE5F3A2F9E}"/>
              </a:ext>
            </a:extLst>
          </p:cNvPr>
          <p:cNvSpPr txBox="1"/>
          <p:nvPr/>
        </p:nvSpPr>
        <p:spPr>
          <a:xfrm>
            <a:off x="160654" y="335137"/>
            <a:ext cx="3873464" cy="646331"/>
          </a:xfrm>
          <a:prstGeom prst="rect">
            <a:avLst/>
          </a:prstGeom>
          <a:noFill/>
        </p:spPr>
        <p:txBody>
          <a:bodyPr wrap="square" rtlCol="0">
            <a:spAutoFit/>
          </a:bodyPr>
          <a:lstStyle/>
          <a:p>
            <a:r>
              <a:rPr lang="en-US" dirty="0"/>
              <a:t>One way to do avoid overfitting can be to avoid big "weights" in the model.</a:t>
            </a:r>
          </a:p>
        </p:txBody>
      </p:sp>
    </p:spTree>
    <p:extLst>
      <p:ext uri="{BB962C8B-B14F-4D97-AF65-F5344CB8AC3E}">
        <p14:creationId xmlns:p14="http://schemas.microsoft.com/office/powerpoint/2010/main" val="188690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7" name="Google Shape;117;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642200" y="2632716"/>
            <a:ext cx="3549800" cy="1810400"/>
          </a:xfrm>
          <a:prstGeom prst="rect">
            <a:avLst/>
          </a:prstGeom>
          <a:noFill/>
          <a:ln>
            <a:noFill/>
          </a:ln>
        </p:spPr>
      </p:pic>
      <p:sp>
        <p:nvSpPr>
          <p:cNvPr id="120" name="Google Shape;120;p17"/>
          <p:cNvSpPr txBox="1"/>
          <p:nvPr/>
        </p:nvSpPr>
        <p:spPr>
          <a:xfrm>
            <a:off x="24737" y="1285685"/>
            <a:ext cx="8321489" cy="301492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In </a:t>
            </a:r>
            <a:r>
              <a:rPr lang="en-US" b="1" dirty="0">
                <a:solidFill>
                  <a:srgbClr val="0000FF"/>
                </a:solidFill>
                <a:latin typeface="Calibri"/>
                <a:ea typeface="Calibri"/>
                <a:cs typeface="Calibri"/>
                <a:sym typeface="Calibri"/>
              </a:rPr>
              <a:t>Ridge Regression</a:t>
            </a:r>
            <a:r>
              <a:rPr lang="en-US" dirty="0">
                <a:solidFill>
                  <a:schemeClr val="dk1"/>
                </a:solidFill>
                <a:latin typeface="Calibri"/>
                <a:ea typeface="Calibri"/>
                <a:cs typeface="Calibri"/>
                <a:sym typeface="Calibri"/>
              </a:rPr>
              <a:t> we add a "</a:t>
            </a:r>
            <a:r>
              <a:rPr lang="en-US" b="1" dirty="0">
                <a:solidFill>
                  <a:srgbClr val="0000FF"/>
                </a:solidFill>
                <a:latin typeface="Calibri"/>
                <a:ea typeface="Calibri"/>
                <a:cs typeface="Calibri"/>
                <a:sym typeface="Calibri"/>
              </a:rPr>
              <a:t>regularization</a:t>
            </a:r>
            <a:r>
              <a:rPr lang="en-US" dirty="0">
                <a:solidFill>
                  <a:schemeClr val="dk1"/>
                </a:solidFill>
                <a:latin typeface="Calibri"/>
                <a:ea typeface="Calibri"/>
                <a:cs typeface="Calibri"/>
                <a:sym typeface="Calibri"/>
              </a:rPr>
              <a:t>" term as </a:t>
            </a:r>
            <a:r>
              <a:rPr lang="en-US" b="1" dirty="0">
                <a:solidFill>
                  <a:srgbClr val="FF0000"/>
                </a:solidFill>
                <a:latin typeface="Calibri"/>
                <a:ea typeface="Calibri"/>
                <a:cs typeface="Calibri"/>
                <a:sym typeface="Calibri"/>
              </a:rPr>
              <a:t>sum of squares</a:t>
            </a:r>
            <a:r>
              <a:rPr lang="en-US" dirty="0">
                <a:solidFill>
                  <a:schemeClr val="dk1"/>
                </a:solidFill>
                <a:latin typeface="Calibri"/>
                <a:ea typeface="Calibri"/>
                <a:cs typeface="Calibri"/>
                <a:sym typeface="Calibri"/>
              </a:rPr>
              <a:t> (</a:t>
            </a:r>
            <a:r>
              <a:rPr lang="en-US" b="1" dirty="0">
                <a:solidFill>
                  <a:srgbClr val="0000FF"/>
                </a:solidFill>
                <a:latin typeface="Calibri"/>
                <a:ea typeface="Calibri"/>
                <a:cs typeface="Calibri"/>
                <a:sym typeface="Calibri"/>
              </a:rPr>
              <a:t>L2 norm</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In </a:t>
            </a:r>
            <a:r>
              <a:rPr lang="en-US" b="1" dirty="0">
                <a:solidFill>
                  <a:srgbClr val="0000FF"/>
                </a:solidFill>
                <a:latin typeface="Calibri"/>
                <a:cs typeface="Calibri"/>
                <a:sym typeface="Calibri"/>
              </a:rPr>
              <a:t>LASSO Regression</a:t>
            </a:r>
            <a:r>
              <a:rPr lang="en-US" dirty="0">
                <a:solidFill>
                  <a:schemeClr val="dk1"/>
                </a:solidFill>
                <a:ea typeface="Calibri"/>
                <a:cs typeface="Calibri"/>
                <a:sym typeface="Calibri"/>
              </a:rPr>
              <a:t> we add a "</a:t>
            </a:r>
            <a:r>
              <a:rPr lang="en-US" b="1" dirty="0">
                <a:solidFill>
                  <a:srgbClr val="0000FF"/>
                </a:solidFill>
                <a:ea typeface="Calibri"/>
                <a:cs typeface="Calibri"/>
                <a:sym typeface="Calibri"/>
              </a:rPr>
              <a:t>regularization</a:t>
            </a:r>
            <a:r>
              <a:rPr lang="en-US" dirty="0">
                <a:solidFill>
                  <a:schemeClr val="dk1"/>
                </a:solidFill>
                <a:ea typeface="Calibri"/>
                <a:cs typeface="Calibri"/>
                <a:sym typeface="Calibri"/>
              </a:rPr>
              <a:t>" term as </a:t>
            </a:r>
            <a:r>
              <a:rPr lang="en-US" b="1" dirty="0">
                <a:solidFill>
                  <a:srgbClr val="FF0000"/>
                </a:solidFill>
                <a:ea typeface="Calibri"/>
                <a:cs typeface="Calibri"/>
                <a:sym typeface="Calibri"/>
              </a:rPr>
              <a:t>sum of abs values</a:t>
            </a:r>
            <a:r>
              <a:rPr lang="en-US" dirty="0">
                <a:solidFill>
                  <a:schemeClr val="dk1"/>
                </a:solidFill>
                <a:ea typeface="Calibri"/>
                <a:cs typeface="Calibri"/>
                <a:sym typeface="Calibri"/>
              </a:rPr>
              <a:t> (</a:t>
            </a:r>
            <a:r>
              <a:rPr lang="en-US" b="1" dirty="0">
                <a:solidFill>
                  <a:srgbClr val="0000FF"/>
                </a:solidFill>
                <a:ea typeface="Calibri"/>
                <a:cs typeface="Calibri"/>
                <a:sym typeface="Calibri"/>
              </a:rPr>
              <a:t>L1 norm</a:t>
            </a:r>
            <a:r>
              <a:rPr lang="en-US" dirty="0">
                <a:solidFill>
                  <a:schemeClr val="dk1"/>
                </a:solidFill>
                <a:ea typeface="Calibri"/>
                <a:cs typeface="Calibri"/>
                <a:sym typeface="Calibri"/>
              </a:rPr>
              <a:t>).</a:t>
            </a:r>
            <a:endParaRPr lang="en-US"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None/>
            </a:pPr>
            <a:r>
              <a:rPr lang="en-US" b="1" dirty="0">
                <a:solidFill>
                  <a:srgbClr val="0000FF"/>
                </a:solidFill>
                <a:latin typeface="Calibri"/>
                <a:ea typeface="Calibri"/>
                <a:cs typeface="Calibri"/>
                <a:sym typeface="Calibri"/>
              </a:rPr>
              <a:t>LASSO = Least Absolute Shrinkage and Selection Operator</a:t>
            </a:r>
            <a:r>
              <a:rPr lang="en-US" dirty="0">
                <a:solidFill>
                  <a:schemeClr val="dk1"/>
                </a:solidFill>
                <a:latin typeface="Calibri"/>
                <a:ea typeface="Calibri"/>
                <a:cs typeface="Calibri"/>
                <a:sym typeface="Calibri"/>
              </a:rPr>
              <a:t>.</a:t>
            </a: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LASSO favors solutions on the tips of the bounding surface for coefficients, </a:t>
            </a:r>
          </a:p>
          <a:p>
            <a:pPr marL="0" lvl="0" indent="0" algn="l" rtl="0">
              <a:spcBef>
                <a:spcPts val="0"/>
              </a:spcBef>
              <a:spcAft>
                <a:spcPts val="0"/>
              </a:spcAft>
              <a:buNone/>
            </a:pPr>
            <a:r>
              <a:rPr lang="en-US" dirty="0">
                <a:solidFill>
                  <a:schemeClr val="dk1"/>
                </a:solidFill>
                <a:latin typeface="Calibri"/>
                <a:ea typeface="Calibri"/>
                <a:cs typeface="Calibri"/>
                <a:sym typeface="Calibri"/>
              </a:rPr>
              <a:t>where some of coefficients are zero. Thus it favors "sparse" solutions.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lvl="0"/>
            <a:r>
              <a:rPr lang="en-US" b="1" dirty="0">
                <a:solidFill>
                  <a:srgbClr val="0000FF"/>
                </a:solidFill>
                <a:ea typeface="Calibri"/>
                <a:cs typeface="Calibri"/>
                <a:sym typeface="Calibri"/>
              </a:rPr>
              <a:t>Elastic Net</a:t>
            </a:r>
            <a:r>
              <a:rPr lang="en-US" dirty="0">
                <a:solidFill>
                  <a:schemeClr val="dk1"/>
                </a:solidFill>
                <a:latin typeface="Calibri"/>
                <a:ea typeface="Calibri"/>
                <a:cs typeface="Calibri"/>
                <a:sym typeface="Calibri"/>
              </a:rPr>
              <a:t> - A combination of Ridge Regression and LASSO.</a:t>
            </a:r>
            <a:endParaRPr dirty="0"/>
          </a:p>
        </p:txBody>
      </p:sp>
      <p:sp>
        <p:nvSpPr>
          <p:cNvPr id="122" name="Google Shape;122;p17"/>
          <p:cNvSpPr txBox="1"/>
          <p:nvPr/>
        </p:nvSpPr>
        <p:spPr>
          <a:xfrm>
            <a:off x="8753568" y="2071441"/>
            <a:ext cx="3529909"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LASSO favors sparse solutions</a:t>
            </a:r>
            <a:endParaRPr dirty="0"/>
          </a:p>
        </p:txBody>
      </p:sp>
      <p:sp>
        <p:nvSpPr>
          <p:cNvPr id="2" name="TextBox 1">
            <a:extLst>
              <a:ext uri="{FF2B5EF4-FFF2-40B4-BE49-F238E27FC236}">
                <a16:creationId xmlns:a16="http://schemas.microsoft.com/office/drawing/2014/main" id="{32F1BB15-F241-EC44-8796-0554A4082D91}"/>
              </a:ext>
            </a:extLst>
          </p:cNvPr>
          <p:cNvSpPr txBox="1"/>
          <p:nvPr/>
        </p:nvSpPr>
        <p:spPr>
          <a:xfrm>
            <a:off x="174811" y="223025"/>
            <a:ext cx="5903259" cy="523220"/>
          </a:xfrm>
          <a:prstGeom prst="rect">
            <a:avLst/>
          </a:prstGeom>
          <a:noFill/>
        </p:spPr>
        <p:txBody>
          <a:bodyPr wrap="square" rtlCol="0">
            <a:spAutoFit/>
          </a:bodyPr>
          <a:lstStyle/>
          <a:p>
            <a:r>
              <a:rPr lang="en-US" sz="2800" b="1" dirty="0">
                <a:solidFill>
                  <a:schemeClr val="dk1"/>
                </a:solidFill>
                <a:ea typeface="Calibri"/>
                <a:cs typeface="Calibri"/>
                <a:sym typeface="Calibri"/>
              </a:rPr>
              <a:t>Regularization - LASSO, Elastic Net</a:t>
            </a:r>
            <a:endParaRPr lang="en-US" sz="2800" dirty="0"/>
          </a:p>
        </p:txBody>
      </p:sp>
      <p:sp>
        <p:nvSpPr>
          <p:cNvPr id="3" name="TextBox 2">
            <a:extLst>
              <a:ext uri="{FF2B5EF4-FFF2-40B4-BE49-F238E27FC236}">
                <a16:creationId xmlns:a16="http://schemas.microsoft.com/office/drawing/2014/main" id="{A8A8C7F3-258E-FF44-9BF9-70957C9E93C6}"/>
              </a:ext>
            </a:extLst>
          </p:cNvPr>
          <p:cNvSpPr txBox="1"/>
          <p:nvPr/>
        </p:nvSpPr>
        <p:spPr>
          <a:xfrm>
            <a:off x="8027719" y="4678878"/>
            <a:ext cx="4164281" cy="2031325"/>
          </a:xfrm>
          <a:prstGeom prst="rect">
            <a:avLst/>
          </a:prstGeom>
          <a:noFill/>
        </p:spPr>
        <p:txBody>
          <a:bodyPr wrap="square" rtlCol="0">
            <a:spAutoFit/>
          </a:bodyPr>
          <a:lstStyle/>
          <a:p>
            <a:r>
              <a:rPr lang="en-US" sz="1400" dirty="0"/>
              <a:t>Fig 6.7 from "An Introduction to Statistical Learning"</a:t>
            </a:r>
          </a:p>
          <a:p>
            <a:r>
              <a:rPr lang="en-US" sz="1400" dirty="0"/>
              <a:t>by Gareth James, Daniela Witten, Trevor Hastie, Robert </a:t>
            </a:r>
            <a:r>
              <a:rPr lang="en-US" sz="1400" dirty="0" err="1"/>
              <a:t>Tibshirani</a:t>
            </a:r>
            <a:r>
              <a:rPr lang="en-US" sz="1400" dirty="0"/>
              <a:t> (Springer 2013-2017)</a:t>
            </a:r>
          </a:p>
          <a:p>
            <a:endParaRPr lang="en-US" sz="1400" dirty="0"/>
          </a:p>
          <a:p>
            <a:r>
              <a:rPr lang="en-US" sz="1400" dirty="0"/>
              <a:t>Contours of the error and constraint functions for the lasso (left) and ridge regression (right). The solid blue areas are the constraint regions, | </a:t>
            </a:r>
            <a:r>
              <a:rPr lang="el-GR" sz="1400" dirty="0"/>
              <a:t>β</a:t>
            </a:r>
            <a:r>
              <a:rPr lang="el-GR" sz="1400" baseline="-25000" dirty="0"/>
              <a:t>1</a:t>
            </a:r>
            <a:r>
              <a:rPr lang="el-GR" sz="1400" dirty="0"/>
              <a:t> | + | β</a:t>
            </a:r>
            <a:r>
              <a:rPr lang="el-GR" sz="1400" baseline="-25000" dirty="0"/>
              <a:t>2</a:t>
            </a:r>
            <a:r>
              <a:rPr lang="el-GR" sz="1400" dirty="0"/>
              <a:t> | ≤ </a:t>
            </a:r>
            <a:r>
              <a:rPr lang="en-US" sz="1400" dirty="0"/>
              <a:t>s and </a:t>
            </a:r>
            <a:r>
              <a:rPr lang="el-GR" sz="1400" dirty="0"/>
              <a:t>β</a:t>
            </a:r>
            <a:r>
              <a:rPr lang="el-GR" sz="1400" baseline="-25000" dirty="0"/>
              <a:t>1</a:t>
            </a:r>
            <a:r>
              <a:rPr lang="el-GR" sz="1400" baseline="30000" dirty="0"/>
              <a:t>2</a:t>
            </a:r>
            <a:r>
              <a:rPr lang="el-GR" sz="1400" dirty="0"/>
              <a:t> + β</a:t>
            </a:r>
            <a:r>
              <a:rPr lang="el-GR" sz="1400" baseline="-25000" dirty="0"/>
              <a:t>2</a:t>
            </a:r>
            <a:r>
              <a:rPr lang="el-GR" sz="1400" baseline="30000" dirty="0"/>
              <a:t>2</a:t>
            </a:r>
            <a:r>
              <a:rPr lang="el-GR" sz="1400" dirty="0"/>
              <a:t> ≤ </a:t>
            </a:r>
            <a:r>
              <a:rPr lang="en-US" sz="1400" dirty="0"/>
              <a:t>s, while the red ellipses are the contours of the RSS (Residual Sum of Squares).</a:t>
            </a:r>
          </a:p>
        </p:txBody>
      </p:sp>
    </p:spTree>
    <p:extLst>
      <p:ext uri="{BB962C8B-B14F-4D97-AF65-F5344CB8AC3E}">
        <p14:creationId xmlns:p14="http://schemas.microsoft.com/office/powerpoint/2010/main" val="327541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TotalTime>
  <Words>2340</Words>
  <Application>Microsoft Macintosh PowerPoint</Application>
  <PresentationFormat>Widescreen</PresentationFormat>
  <Paragraphs>254</Paragraphs>
  <Slides>21</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Regularization - Bagging and Other Ensemble Methods</vt:lpstr>
      <vt:lpstr>PowerPoint Presentation</vt:lpstr>
      <vt:lpstr>PowerPoint Presentation</vt:lpstr>
      <vt:lpstr>Regularization – Random Dropout (adding noise into training process)</vt:lpstr>
      <vt:lpstr>Regularization - Adversarial Training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137</cp:revision>
  <dcterms:created xsi:type="dcterms:W3CDTF">2018-10-10T17:24:46Z</dcterms:created>
  <dcterms:modified xsi:type="dcterms:W3CDTF">2021-05-29T14:57:47Z</dcterms:modified>
</cp:coreProperties>
</file>